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66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2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0619A-E0FC-4993-A432-9DAC2C227772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65099-CEB0-4772-9E7F-441F41DB85B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Afektivna</a:t>
            </a:r>
            <a:r>
              <a:rPr lang="en-GB" dirty="0" smtClean="0"/>
              <a:t> </a:t>
            </a:r>
            <a:r>
              <a:rPr lang="en-GB" dirty="0" err="1" smtClean="0"/>
              <a:t>vezanost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osnov</a:t>
            </a:r>
            <a:r>
              <a:rPr lang="en-GB" dirty="0" smtClean="0"/>
              <a:t> </a:t>
            </a:r>
            <a:r>
              <a:rPr lang="en-GB" dirty="0" err="1" smtClean="0"/>
              <a:t>sigurnosti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Uloga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mesto</a:t>
            </a:r>
            <a:r>
              <a:rPr lang="en-GB" dirty="0" smtClean="0"/>
              <a:t> </a:t>
            </a:r>
            <a:r>
              <a:rPr lang="en-GB" dirty="0" err="1" smtClean="0"/>
              <a:t>vaspitača</a:t>
            </a:r>
            <a:endParaRPr lang="en-GB" dirty="0" smtClean="0"/>
          </a:p>
          <a:p>
            <a:pPr algn="r"/>
            <a:endParaRPr lang="en-GB" dirty="0" smtClean="0"/>
          </a:p>
          <a:p>
            <a:pPr algn="r"/>
            <a:r>
              <a:rPr lang="en-GB" dirty="0" smtClean="0"/>
              <a:t>Master 5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err="1" smtClean="0"/>
              <a:t>Individualne</a:t>
            </a:r>
            <a:r>
              <a:rPr lang="en-GB" dirty="0" smtClean="0"/>
              <a:t> </a:t>
            </a:r>
            <a:r>
              <a:rPr lang="en-GB" dirty="0" err="1" smtClean="0"/>
              <a:t>razlike</a:t>
            </a:r>
            <a:r>
              <a:rPr lang="en-GB" dirty="0" smtClean="0"/>
              <a:t> u </a:t>
            </a:r>
            <a:r>
              <a:rPr lang="en-GB" dirty="0" err="1" smtClean="0"/>
              <a:t>kvalitetu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najgrublje</a:t>
            </a:r>
            <a:r>
              <a:rPr lang="en-GB" dirty="0" smtClean="0"/>
              <a:t> </a:t>
            </a:r>
            <a:r>
              <a:rPr lang="en-GB" dirty="0" err="1" smtClean="0"/>
              <a:t>podeljene</a:t>
            </a:r>
            <a:r>
              <a:rPr lang="en-GB" dirty="0" smtClean="0"/>
              <a:t> u </a:t>
            </a:r>
            <a:r>
              <a:rPr lang="en-GB" dirty="0" err="1" smtClean="0"/>
              <a:t>dve</a:t>
            </a:r>
            <a:r>
              <a:rPr lang="en-GB" dirty="0" smtClean="0"/>
              <a:t> </a:t>
            </a:r>
            <a:r>
              <a:rPr lang="en-GB" dirty="0" err="1" smtClean="0"/>
              <a:t>kategorije</a:t>
            </a:r>
            <a:r>
              <a:rPr lang="en-GB" dirty="0" smtClean="0"/>
              <a:t>:</a:t>
            </a:r>
          </a:p>
          <a:p>
            <a:r>
              <a:rPr lang="en-GB" b="1" dirty="0" err="1" smtClean="0"/>
              <a:t>sigurnu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anksioznu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nesigurnu</a:t>
            </a:r>
            <a:r>
              <a:rPr lang="en-GB" dirty="0" smtClean="0"/>
              <a:t>) </a:t>
            </a:r>
            <a:r>
              <a:rPr lang="en-GB" dirty="0" err="1" smtClean="0"/>
              <a:t>vezanost</a:t>
            </a:r>
            <a:r>
              <a:rPr lang="en-GB" dirty="0" smtClean="0"/>
              <a:t>. </a:t>
            </a:r>
          </a:p>
          <a:p>
            <a:pPr>
              <a:buNone/>
            </a:pPr>
            <a:r>
              <a:rPr lang="en-GB" dirty="0" err="1" smtClean="0"/>
              <a:t>Ovi</a:t>
            </a:r>
            <a:r>
              <a:rPr lang="en-GB" dirty="0" smtClean="0"/>
              <a:t> termini se ne </a:t>
            </a:r>
            <a:r>
              <a:rPr lang="en-GB" dirty="0" err="1" smtClean="0"/>
              <a:t>odnose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manifestna</a:t>
            </a:r>
            <a:r>
              <a:rPr lang="en-GB" dirty="0" smtClean="0"/>
              <a:t> </a:t>
            </a:r>
            <a:r>
              <a:rPr lang="pt-BR" dirty="0" smtClean="0"/>
              <a:t>ponašanja već na percepciju dostupnosti negovatelja u slučaju da se javi </a:t>
            </a:r>
            <a:r>
              <a:rPr lang="en-GB" dirty="0" err="1" smtClean="0"/>
              <a:t>potreba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zaštitom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utehom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organizaciju</a:t>
            </a:r>
            <a:r>
              <a:rPr lang="en-GB" dirty="0" smtClean="0"/>
              <a:t> </a:t>
            </a:r>
            <a:r>
              <a:rPr lang="en-GB" dirty="0" err="1" smtClean="0"/>
              <a:t>odgovora</a:t>
            </a:r>
            <a:r>
              <a:rPr lang="en-GB" dirty="0" smtClean="0"/>
              <a:t> </a:t>
            </a:r>
            <a:r>
              <a:rPr lang="en-GB" dirty="0" err="1" smtClean="0"/>
              <a:t>odojčeta</a:t>
            </a:r>
            <a:r>
              <a:rPr lang="en-GB" dirty="0" smtClean="0"/>
              <a:t> u </a:t>
            </a:r>
            <a:r>
              <a:rPr lang="en-GB" dirty="0" err="1" smtClean="0"/>
              <a:t>skladu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njegovim</a:t>
            </a:r>
            <a:r>
              <a:rPr lang="en-GB" dirty="0" smtClean="0"/>
              <a:t> </a:t>
            </a:r>
            <a:r>
              <a:rPr lang="en-GB" dirty="0" err="1" smtClean="0"/>
              <a:t>percepcijama</a:t>
            </a:r>
            <a:r>
              <a:rPr lang="en-GB" dirty="0" smtClean="0"/>
              <a:t> </a:t>
            </a:r>
            <a:r>
              <a:rPr lang="en-GB" dirty="0" err="1" smtClean="0"/>
              <a:t>dostupnosti</a:t>
            </a:r>
            <a:r>
              <a:rPr lang="en-GB" dirty="0" smtClean="0"/>
              <a:t> </a:t>
            </a:r>
            <a:r>
              <a:rPr lang="en-GB" dirty="0" err="1" smtClean="0"/>
              <a:t>negovatelja</a:t>
            </a:r>
            <a:r>
              <a:rPr lang="en-GB" dirty="0" smtClean="0"/>
              <a:t> (</a:t>
            </a:r>
            <a:r>
              <a:rPr lang="en-GB" dirty="0" err="1" smtClean="0"/>
              <a:t>Weinfield</a:t>
            </a:r>
            <a:r>
              <a:rPr lang="en-GB" dirty="0" smtClean="0"/>
              <a:t> et al., 2008).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SIGURNO VEZANO ODOJČE</a:t>
            </a:r>
          </a:p>
          <a:p>
            <a:pPr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sz="3300" dirty="0" smtClean="0">
                <a:solidFill>
                  <a:srgbClr val="0070C0"/>
                </a:solidFill>
              </a:rPr>
              <a:t>■ </a:t>
            </a:r>
            <a:r>
              <a:rPr lang="en-GB" sz="3300" dirty="0" err="1" smtClean="0">
                <a:solidFill>
                  <a:srgbClr val="0070C0"/>
                </a:solidFill>
              </a:rPr>
              <a:t>može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da</a:t>
            </a:r>
            <a:r>
              <a:rPr lang="en-GB" sz="3300" dirty="0" smtClean="0">
                <a:solidFill>
                  <a:srgbClr val="0070C0"/>
                </a:solidFill>
              </a:rPr>
              <a:t> se </a:t>
            </a:r>
            <a:r>
              <a:rPr lang="en-GB" sz="3300" dirty="0" err="1" smtClean="0">
                <a:solidFill>
                  <a:srgbClr val="0070C0"/>
                </a:solidFill>
              </a:rPr>
              <a:t>osloni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na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majku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kao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dostupan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izvor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utehe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i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zaštite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ako</a:t>
            </a:r>
            <a:r>
              <a:rPr lang="en-GB" sz="3300" dirty="0" smtClean="0">
                <a:solidFill>
                  <a:srgbClr val="0070C0"/>
                </a:solidFill>
              </a:rPr>
              <a:t> se </a:t>
            </a:r>
            <a:r>
              <a:rPr lang="en-GB" sz="3300" dirty="0" err="1" smtClean="0">
                <a:solidFill>
                  <a:srgbClr val="0070C0"/>
                </a:solidFill>
              </a:rPr>
              <a:t>za</a:t>
            </a:r>
            <a:r>
              <a:rPr lang="en-GB" sz="3300" dirty="0" smtClean="0">
                <a:solidFill>
                  <a:srgbClr val="0070C0"/>
                </a:solidFill>
              </a:rPr>
              <a:t> time </a:t>
            </a:r>
            <a:r>
              <a:rPr lang="en-GB" sz="3300" dirty="0" err="1" smtClean="0">
                <a:solidFill>
                  <a:srgbClr val="0070C0"/>
                </a:solidFill>
              </a:rPr>
              <a:t>javi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potreba</a:t>
            </a:r>
            <a:r>
              <a:rPr lang="en-GB" sz="3300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r>
              <a:rPr lang="it-IT" sz="3300" dirty="0" smtClean="0">
                <a:solidFill>
                  <a:srgbClr val="0070C0"/>
                </a:solidFill>
              </a:rPr>
              <a:t>■ u stanju je da usmeri ponašanja vezanosti prema majci i da se uteši i smiri u </a:t>
            </a:r>
            <a:r>
              <a:rPr lang="en-GB" sz="3300" dirty="0" err="1" smtClean="0">
                <a:solidFill>
                  <a:srgbClr val="0070C0"/>
                </a:solidFill>
              </a:rPr>
              <a:t>kontaktu</a:t>
            </a:r>
            <a:r>
              <a:rPr lang="en-GB" sz="3300" dirty="0" smtClean="0">
                <a:solidFill>
                  <a:srgbClr val="0070C0"/>
                </a:solidFill>
              </a:rPr>
              <a:t> s </a:t>
            </a:r>
            <a:r>
              <a:rPr lang="en-GB" sz="3300" dirty="0" err="1" smtClean="0">
                <a:solidFill>
                  <a:srgbClr val="0070C0"/>
                </a:solidFill>
              </a:rPr>
              <a:t>njom</a:t>
            </a:r>
            <a:r>
              <a:rPr lang="en-GB" sz="3300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r>
              <a:rPr lang="en-GB" sz="3300" dirty="0" smtClean="0">
                <a:solidFill>
                  <a:srgbClr val="0070C0"/>
                </a:solidFill>
              </a:rPr>
              <a:t>■ </a:t>
            </a:r>
            <a:r>
              <a:rPr lang="en-GB" sz="3300" dirty="0" err="1" smtClean="0">
                <a:solidFill>
                  <a:srgbClr val="0070C0"/>
                </a:solidFill>
              </a:rPr>
              <a:t>spremno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istražuje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i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ovladava</a:t>
            </a:r>
            <a:r>
              <a:rPr lang="en-GB" sz="3300" dirty="0" smtClean="0">
                <a:solidFill>
                  <a:srgbClr val="0070C0"/>
                </a:solidFill>
              </a:rPr>
              <a:t> </a:t>
            </a:r>
            <a:r>
              <a:rPr lang="en-GB" sz="3300" dirty="0" err="1" smtClean="0">
                <a:solidFill>
                  <a:srgbClr val="0070C0"/>
                </a:solidFill>
              </a:rPr>
              <a:t>sredinom</a:t>
            </a:r>
            <a:r>
              <a:rPr lang="en-GB" sz="3300" dirty="0" smtClean="0">
                <a:solidFill>
                  <a:srgbClr val="0070C0"/>
                </a:solidFill>
              </a:rPr>
              <a:t>.</a:t>
            </a:r>
            <a:endParaRPr lang="en-GB" sz="3300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9046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NESIGURNO VEZANO ODOJČE</a:t>
            </a:r>
          </a:p>
          <a:p>
            <a:pPr>
              <a:buNone/>
            </a:pPr>
            <a:endParaRPr lang="en-GB" sz="33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sz="3300" dirty="0" smtClean="0">
                <a:solidFill>
                  <a:srgbClr val="FF0000"/>
                </a:solidFill>
              </a:rPr>
              <a:t>■ </a:t>
            </a:r>
            <a:r>
              <a:rPr lang="en-GB" sz="3300" dirty="0" err="1" smtClean="0">
                <a:solidFill>
                  <a:srgbClr val="FF0000"/>
                </a:solidFill>
              </a:rPr>
              <a:t>može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da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bude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stalno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anksiozno</a:t>
            </a:r>
            <a:r>
              <a:rPr lang="en-GB" sz="3300" dirty="0" smtClean="0">
                <a:solidFill>
                  <a:srgbClr val="FF0000"/>
                </a:solidFill>
              </a:rPr>
              <a:t> u </a:t>
            </a:r>
            <a:r>
              <a:rPr lang="en-GB" sz="3300" dirty="0" err="1" smtClean="0">
                <a:solidFill>
                  <a:srgbClr val="FF0000"/>
                </a:solidFill>
              </a:rPr>
              <a:t>pogledu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majčine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dostupnosti</a:t>
            </a:r>
            <a:r>
              <a:rPr lang="en-GB" sz="33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GB" sz="3300" dirty="0" smtClean="0">
                <a:solidFill>
                  <a:srgbClr val="FF0000"/>
                </a:solidFill>
              </a:rPr>
              <a:t>■ </a:t>
            </a:r>
            <a:r>
              <a:rPr lang="en-GB" sz="3300" dirty="0" err="1" smtClean="0">
                <a:solidFill>
                  <a:srgbClr val="FF0000"/>
                </a:solidFill>
              </a:rPr>
              <a:t>ljuto</a:t>
            </a:r>
            <a:r>
              <a:rPr lang="en-GB" sz="3300" dirty="0" smtClean="0">
                <a:solidFill>
                  <a:srgbClr val="FF0000"/>
                </a:solidFill>
              </a:rPr>
              <a:t> je </a:t>
            </a:r>
            <a:r>
              <a:rPr lang="en-GB" sz="3300" dirty="0" err="1" smtClean="0">
                <a:solidFill>
                  <a:srgbClr val="FF0000"/>
                </a:solidFill>
              </a:rPr>
              <a:t>na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majku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zato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što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ona</a:t>
            </a:r>
            <a:r>
              <a:rPr lang="en-GB" sz="3300" dirty="0" smtClean="0">
                <a:solidFill>
                  <a:srgbClr val="FF0000"/>
                </a:solidFill>
              </a:rPr>
              <a:t> ne </a:t>
            </a:r>
            <a:r>
              <a:rPr lang="en-GB" sz="3300" dirty="0" err="1" smtClean="0">
                <a:solidFill>
                  <a:srgbClr val="FF0000"/>
                </a:solidFill>
              </a:rPr>
              <a:t>reaguje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pravovremeno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ili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adekvatno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na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njegove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signale</a:t>
            </a:r>
            <a:r>
              <a:rPr lang="en-GB" sz="33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GB" sz="3300" dirty="0" smtClean="0">
                <a:solidFill>
                  <a:srgbClr val="FF0000"/>
                </a:solidFill>
              </a:rPr>
              <a:t>■ </a:t>
            </a:r>
            <a:r>
              <a:rPr lang="en-GB" sz="3300" dirty="0" err="1" smtClean="0">
                <a:solidFill>
                  <a:srgbClr val="FF0000"/>
                </a:solidFill>
              </a:rPr>
              <a:t>nije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dovoljno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slobodno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pri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istraživanju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sredine</a:t>
            </a:r>
            <a:r>
              <a:rPr lang="en-GB" sz="33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GB" sz="3300" dirty="0" smtClean="0">
                <a:solidFill>
                  <a:srgbClr val="FF0000"/>
                </a:solidFill>
              </a:rPr>
              <a:t>■ </a:t>
            </a:r>
            <a:r>
              <a:rPr lang="en-GB" sz="3300" dirty="0" err="1" smtClean="0">
                <a:solidFill>
                  <a:srgbClr val="FF0000"/>
                </a:solidFill>
              </a:rPr>
              <a:t>ima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teškoće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pri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postizanju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samopouzdanja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i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ovladavanja</a:t>
            </a:r>
            <a:r>
              <a:rPr lang="en-GB" sz="3300" dirty="0" smtClean="0">
                <a:solidFill>
                  <a:srgbClr val="FF0000"/>
                </a:solidFill>
              </a:rPr>
              <a:t> </a:t>
            </a:r>
            <a:r>
              <a:rPr lang="en-GB" sz="3300" dirty="0" err="1" smtClean="0">
                <a:solidFill>
                  <a:srgbClr val="FF0000"/>
                </a:solidFill>
              </a:rPr>
              <a:t>sredinom</a:t>
            </a:r>
            <a:r>
              <a:rPr lang="en-GB" sz="3300" dirty="0" smtClean="0">
                <a:solidFill>
                  <a:srgbClr val="FF0000"/>
                </a:solidFill>
              </a:rPr>
              <a:t>.</a:t>
            </a:r>
            <a:endParaRPr lang="en-GB" sz="3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Strana</a:t>
            </a:r>
            <a:r>
              <a:rPr lang="en-GB" b="1" dirty="0" smtClean="0"/>
              <a:t> </a:t>
            </a:r>
            <a:r>
              <a:rPr lang="en-GB" b="1" dirty="0" err="1" smtClean="0"/>
              <a:t>situacija</a:t>
            </a:r>
            <a:r>
              <a:rPr lang="en-GB" b="1" dirty="0" smtClean="0"/>
              <a:t>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 smtClean="0"/>
              <a:t>je </a:t>
            </a:r>
            <a:r>
              <a:rPr lang="en-GB" b="1" dirty="0" err="1" smtClean="0"/>
              <a:t>naziv</a:t>
            </a:r>
            <a:r>
              <a:rPr lang="en-GB" b="1" dirty="0" smtClean="0"/>
              <a:t> </a:t>
            </a:r>
            <a:r>
              <a:rPr lang="en-GB" b="1" dirty="0" err="1" smtClean="0"/>
              <a:t>laboratorijske</a:t>
            </a:r>
            <a:r>
              <a:rPr lang="en-GB" b="1" dirty="0" smtClean="0"/>
              <a:t> procedure </a:t>
            </a:r>
            <a:r>
              <a:rPr lang="en-GB" b="1" dirty="0" err="1" smtClean="0"/>
              <a:t>koja</a:t>
            </a:r>
            <a:r>
              <a:rPr lang="en-GB" b="1" dirty="0" smtClean="0"/>
              <a:t> </a:t>
            </a:r>
            <a:r>
              <a:rPr lang="en-GB" b="1" dirty="0" err="1" smtClean="0"/>
              <a:t>omogućava</a:t>
            </a:r>
            <a:r>
              <a:rPr lang="en-GB" b="1" dirty="0" smtClean="0"/>
              <a:t> </a:t>
            </a:r>
            <a:r>
              <a:rPr lang="en-GB" b="1" dirty="0" err="1" smtClean="0"/>
              <a:t>da</a:t>
            </a:r>
            <a:r>
              <a:rPr lang="en-GB" b="1" dirty="0" smtClean="0"/>
              <a:t> se u </a:t>
            </a:r>
            <a:r>
              <a:rPr lang="en-GB" b="1" dirty="0" err="1" smtClean="0"/>
              <a:t>nizu</a:t>
            </a:r>
            <a:r>
              <a:rPr lang="en-GB" b="1" dirty="0" smtClean="0"/>
              <a:t> </a:t>
            </a:r>
            <a:r>
              <a:rPr lang="en-GB" dirty="0" err="1" smtClean="0"/>
              <a:t>epizoda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većeg</a:t>
            </a:r>
            <a:r>
              <a:rPr lang="en-GB" dirty="0" smtClean="0"/>
              <a:t> </a:t>
            </a:r>
            <a:r>
              <a:rPr lang="en-GB" dirty="0" err="1" smtClean="0"/>
              <a:t>stepena</a:t>
            </a:r>
            <a:r>
              <a:rPr lang="en-GB" dirty="0" smtClean="0"/>
              <a:t> </a:t>
            </a:r>
            <a:r>
              <a:rPr lang="en-GB" dirty="0" err="1" smtClean="0"/>
              <a:t>stresnosti</a:t>
            </a:r>
            <a:r>
              <a:rPr lang="en-GB" dirty="0" smtClean="0"/>
              <a:t>, </a:t>
            </a:r>
            <a:r>
              <a:rPr lang="en-GB" dirty="0" err="1" smtClean="0"/>
              <a:t>kroz</a:t>
            </a:r>
            <a:r>
              <a:rPr lang="en-GB" dirty="0" smtClean="0"/>
              <a:t> </a:t>
            </a:r>
            <a:r>
              <a:rPr lang="en-GB" dirty="0" err="1" smtClean="0"/>
              <a:t>odnos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  <a:r>
              <a:rPr lang="en-GB" dirty="0" err="1" smtClean="0"/>
              <a:t>afektivne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  <a:r>
              <a:rPr lang="en-GB" dirty="0" err="1" smtClean="0"/>
              <a:t>eksplorativnog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proceni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li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koristi</a:t>
            </a:r>
            <a:r>
              <a:rPr lang="en-GB" dirty="0" smtClean="0"/>
              <a:t> </a:t>
            </a:r>
            <a:r>
              <a:rPr lang="en-GB" dirty="0" err="1" smtClean="0"/>
              <a:t>roditelja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bazu</a:t>
            </a:r>
            <a:r>
              <a:rPr lang="en-GB" dirty="0" smtClean="0"/>
              <a:t> </a:t>
            </a:r>
            <a:r>
              <a:rPr lang="pl-PL" dirty="0" smtClean="0"/>
              <a:t>sigurnosti za istraživanje. </a:t>
            </a:r>
            <a:endParaRPr lang="en-GB" dirty="0" smtClean="0"/>
          </a:p>
          <a:p>
            <a:r>
              <a:rPr lang="pl-PL" dirty="0" smtClean="0"/>
              <a:t>Procedura je izvorno korišćena za decu uzrasta od 12 do</a:t>
            </a:r>
            <a:r>
              <a:rPr lang="en-GB" dirty="0" smtClean="0"/>
              <a:t> 20 </a:t>
            </a:r>
            <a:r>
              <a:rPr lang="en-GB" dirty="0" err="1" smtClean="0"/>
              <a:t>meseci</a:t>
            </a:r>
            <a:r>
              <a:rPr lang="en-GB" dirty="0" smtClean="0"/>
              <a:t>, a </a:t>
            </a:r>
            <a:r>
              <a:rPr lang="en-GB" dirty="0" err="1" smtClean="0"/>
              <a:t>osmislila</a:t>
            </a:r>
            <a:r>
              <a:rPr lang="en-GB" dirty="0" smtClean="0"/>
              <a:t> </a:t>
            </a:r>
            <a:r>
              <a:rPr lang="en-GB" dirty="0" err="1" smtClean="0"/>
              <a:t>ju</a:t>
            </a:r>
            <a:r>
              <a:rPr lang="en-GB" dirty="0" smtClean="0"/>
              <a:t> je </a:t>
            </a:r>
            <a:r>
              <a:rPr lang="en-GB" dirty="0" err="1" smtClean="0"/>
              <a:t>Ejnsvortova</a:t>
            </a:r>
            <a:r>
              <a:rPr lang="en-GB" dirty="0" smtClean="0"/>
              <a:t> (Ainsworth, 1978).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klasifikaciju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ključno</a:t>
            </a:r>
            <a:r>
              <a:rPr lang="en-GB" dirty="0" smtClean="0"/>
              <a:t> je </a:t>
            </a:r>
            <a:r>
              <a:rPr lang="en-GB" dirty="0" err="1" smtClean="0"/>
              <a:t>ponašanje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roditelju</a:t>
            </a:r>
            <a:r>
              <a:rPr lang="en-GB" dirty="0" smtClean="0"/>
              <a:t> </a:t>
            </a:r>
            <a:r>
              <a:rPr lang="en-GB" dirty="0" err="1" smtClean="0"/>
              <a:t>tokom</a:t>
            </a:r>
            <a:r>
              <a:rPr lang="en-GB" dirty="0" smtClean="0"/>
              <a:t> </a:t>
            </a:r>
            <a:r>
              <a:rPr lang="en-GB" dirty="0" err="1" smtClean="0"/>
              <a:t>dve</a:t>
            </a:r>
            <a:r>
              <a:rPr lang="en-GB" dirty="0" smtClean="0"/>
              <a:t> </a:t>
            </a:r>
            <a:r>
              <a:rPr lang="en-GB" dirty="0" err="1" smtClean="0"/>
              <a:t>epizode</a:t>
            </a:r>
            <a:r>
              <a:rPr lang="en-GB" dirty="0" smtClean="0"/>
              <a:t> </a:t>
            </a:r>
            <a:r>
              <a:rPr lang="en-GB" dirty="0" err="1" smtClean="0"/>
              <a:t>ponovnog</a:t>
            </a:r>
            <a:r>
              <a:rPr lang="en-GB" dirty="0" smtClean="0"/>
              <a:t> </a:t>
            </a:r>
            <a:r>
              <a:rPr lang="en-GB" dirty="0" err="1" smtClean="0"/>
              <a:t>zajedničkog</a:t>
            </a:r>
            <a:r>
              <a:rPr lang="en-GB" dirty="0" smtClean="0"/>
              <a:t>  </a:t>
            </a:r>
            <a:r>
              <a:rPr lang="pl-PL" dirty="0" smtClean="0"/>
              <a:t>susreta, u kontekstu ponašanja u epizodama koje im prethode i koje ih</a:t>
            </a:r>
            <a:r>
              <a:rPr lang="en-GB" dirty="0" smtClean="0"/>
              <a:t> </a:t>
            </a:r>
            <a:r>
              <a:rPr lang="pl-PL" dirty="0" smtClean="0"/>
              <a:t>slede.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err="1" smtClean="0"/>
              <a:t>Trajanje</a:t>
            </a:r>
            <a:r>
              <a:rPr lang="en-GB" dirty="0" smtClean="0"/>
              <a:t> 			</a:t>
            </a:r>
            <a:r>
              <a:rPr lang="en-GB" dirty="0" err="1" smtClean="0"/>
              <a:t>Opis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1 </a:t>
            </a:r>
            <a:r>
              <a:rPr lang="en-GB" dirty="0" err="1" smtClean="0"/>
              <a:t>minut</a:t>
            </a:r>
            <a:r>
              <a:rPr lang="en-GB" dirty="0" smtClean="0"/>
              <a:t> 	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roditelj</a:t>
            </a:r>
            <a:r>
              <a:rPr lang="en-GB" dirty="0" smtClean="0"/>
              <a:t> </a:t>
            </a:r>
            <a:r>
              <a:rPr lang="en-GB" dirty="0" err="1" smtClean="0"/>
              <a:t>ulaze</a:t>
            </a:r>
            <a:r>
              <a:rPr lang="en-GB" dirty="0" smtClean="0"/>
              <a:t> u </a:t>
            </a:r>
            <a:r>
              <a:rPr lang="en-GB" dirty="0" err="1" smtClean="0"/>
              <a:t>prostoriju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3 </a:t>
            </a:r>
            <a:r>
              <a:rPr lang="en-GB" dirty="0" err="1" smtClean="0"/>
              <a:t>minuta</a:t>
            </a:r>
            <a:r>
              <a:rPr lang="en-GB" dirty="0" smtClean="0"/>
              <a:t> 	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istražuje</a:t>
            </a:r>
            <a:r>
              <a:rPr lang="en-GB" dirty="0" smtClean="0"/>
              <a:t>, </a:t>
            </a:r>
            <a:r>
              <a:rPr lang="en-GB" dirty="0" err="1" smtClean="0"/>
              <a:t>roditelj</a:t>
            </a:r>
            <a:r>
              <a:rPr lang="en-GB" dirty="0" smtClean="0"/>
              <a:t> se </a:t>
            </a:r>
            <a:r>
              <a:rPr lang="en-GB" dirty="0" err="1" smtClean="0"/>
              <a:t>uključuje</a:t>
            </a:r>
            <a:r>
              <a:rPr lang="en-GB" dirty="0" smtClean="0"/>
              <a:t> </a:t>
            </a:r>
            <a:r>
              <a:rPr lang="en-GB" dirty="0" err="1" smtClean="0"/>
              <a:t>ako</a:t>
            </a:r>
            <a:r>
              <a:rPr lang="en-GB" dirty="0" smtClean="0"/>
              <a:t> je 			</a:t>
            </a:r>
            <a:r>
              <a:rPr lang="en-GB" dirty="0" err="1" smtClean="0"/>
              <a:t>neophodno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3 </a:t>
            </a:r>
            <a:r>
              <a:rPr lang="en-GB" dirty="0" err="1" smtClean="0"/>
              <a:t>minuta</a:t>
            </a:r>
            <a:r>
              <a:rPr lang="en-GB" dirty="0" smtClean="0"/>
              <a:t> 	</a:t>
            </a:r>
            <a:r>
              <a:rPr lang="en-GB" dirty="0" err="1" smtClean="0"/>
              <a:t>Ulazi</a:t>
            </a:r>
            <a:r>
              <a:rPr lang="en-GB" dirty="0" smtClean="0"/>
              <a:t> </a:t>
            </a:r>
            <a:r>
              <a:rPr lang="en-GB" dirty="0" err="1" smtClean="0"/>
              <a:t>nepoznata</a:t>
            </a:r>
            <a:r>
              <a:rPr lang="en-GB" dirty="0" smtClean="0"/>
              <a:t> </a:t>
            </a:r>
            <a:r>
              <a:rPr lang="en-GB" dirty="0" err="1" smtClean="0"/>
              <a:t>osoba</a:t>
            </a:r>
            <a:r>
              <a:rPr lang="en-GB" dirty="0" smtClean="0"/>
              <a:t>, u </a:t>
            </a:r>
            <a:r>
              <a:rPr lang="en-GB" dirty="0" err="1" smtClean="0"/>
              <a:t>poslednjoj</a:t>
            </a:r>
            <a:r>
              <a:rPr lang="en-GB" dirty="0" smtClean="0"/>
              <a:t> </a:t>
            </a:r>
            <a:r>
              <a:rPr lang="en-GB" dirty="0" err="1" smtClean="0"/>
              <a:t>minuti</a:t>
            </a:r>
            <a:r>
              <a:rPr lang="en-GB" dirty="0" smtClean="0"/>
              <a:t> </a:t>
            </a:r>
            <a:r>
              <a:rPr lang="en-GB" dirty="0" err="1" smtClean="0"/>
              <a:t>igra</a:t>
            </a:r>
            <a:r>
              <a:rPr lang="en-GB" dirty="0" smtClean="0"/>
              <a:t> 		se s </a:t>
            </a:r>
            <a:r>
              <a:rPr lang="en-GB" dirty="0" err="1" smtClean="0"/>
              <a:t>detetom</a:t>
            </a:r>
            <a:endParaRPr lang="en-GB" dirty="0" smtClean="0"/>
          </a:p>
          <a:p>
            <a:pPr>
              <a:buNone/>
            </a:pPr>
            <a:r>
              <a:rPr lang="it-IT" dirty="0" smtClean="0"/>
              <a:t>3 minuta 	Roditelj ostavlja dete samo sa strancem</a:t>
            </a:r>
          </a:p>
          <a:p>
            <a:pPr>
              <a:buNone/>
            </a:pPr>
            <a:r>
              <a:rPr lang="en-GB" dirty="0" smtClean="0"/>
              <a:t>3 </a:t>
            </a:r>
            <a:r>
              <a:rPr lang="en-GB" dirty="0" err="1" smtClean="0"/>
              <a:t>minuta</a:t>
            </a:r>
            <a:r>
              <a:rPr lang="en-GB" dirty="0" smtClean="0"/>
              <a:t> 	</a:t>
            </a:r>
            <a:r>
              <a:rPr lang="en-GB" dirty="0" err="1" smtClean="0"/>
              <a:t>Roditelj</a:t>
            </a:r>
            <a:r>
              <a:rPr lang="en-GB" dirty="0" smtClean="0"/>
              <a:t> se </a:t>
            </a:r>
            <a:r>
              <a:rPr lang="en-GB" dirty="0" err="1" smtClean="0"/>
              <a:t>vraća</a:t>
            </a:r>
            <a:r>
              <a:rPr lang="en-GB" dirty="0" smtClean="0"/>
              <a:t>, </a:t>
            </a:r>
            <a:r>
              <a:rPr lang="en-GB" dirty="0" err="1" smtClean="0"/>
              <a:t>stranac</a:t>
            </a:r>
            <a:r>
              <a:rPr lang="en-GB" dirty="0" smtClean="0"/>
              <a:t> </a:t>
            </a:r>
            <a:r>
              <a:rPr lang="en-GB" dirty="0" err="1" smtClean="0"/>
              <a:t>tiho</a:t>
            </a:r>
            <a:r>
              <a:rPr lang="en-GB" dirty="0" smtClean="0"/>
              <a:t> </a:t>
            </a:r>
            <a:r>
              <a:rPr lang="en-GB" dirty="0" err="1" smtClean="0"/>
              <a:t>izlazi</a:t>
            </a:r>
            <a:endParaRPr lang="en-GB" dirty="0" smtClean="0"/>
          </a:p>
          <a:p>
            <a:pPr>
              <a:buNone/>
            </a:pPr>
            <a:r>
              <a:rPr lang="pl-PL" dirty="0" smtClean="0"/>
              <a:t>3 minuta </a:t>
            </a:r>
            <a:r>
              <a:rPr lang="en-GB" dirty="0" smtClean="0"/>
              <a:t>	</a:t>
            </a:r>
            <a:r>
              <a:rPr lang="pl-PL" dirty="0" smtClean="0"/>
              <a:t>Roditelj ostavlja dete samo u prostoriji</a:t>
            </a:r>
            <a:endParaRPr lang="en-GB" dirty="0" smtClean="0"/>
          </a:p>
          <a:p>
            <a:pPr>
              <a:buNone/>
            </a:pPr>
            <a:r>
              <a:rPr lang="pl-PL" dirty="0" smtClean="0"/>
              <a:t>3 minuta </a:t>
            </a:r>
            <a:r>
              <a:rPr lang="en-GB" dirty="0" smtClean="0"/>
              <a:t>	</a:t>
            </a:r>
            <a:r>
              <a:rPr lang="pl-PL" dirty="0" smtClean="0"/>
              <a:t>Stranac ulazi, stupa u interakciju s detetom ako </a:t>
            </a:r>
            <a:r>
              <a:rPr lang="en-GB" dirty="0" smtClean="0"/>
              <a:t>		</a:t>
            </a:r>
            <a:r>
              <a:rPr lang="pl-PL" dirty="0" smtClean="0"/>
              <a:t>je neophodno</a:t>
            </a:r>
          </a:p>
          <a:p>
            <a:pPr>
              <a:buNone/>
            </a:pPr>
            <a:r>
              <a:rPr lang="en-GB" dirty="0" smtClean="0"/>
              <a:t>3 </a:t>
            </a:r>
            <a:r>
              <a:rPr lang="en-GB" dirty="0" err="1" smtClean="0"/>
              <a:t>minuta</a:t>
            </a:r>
            <a:r>
              <a:rPr lang="en-GB" dirty="0" smtClean="0"/>
              <a:t> 	</a:t>
            </a:r>
            <a:r>
              <a:rPr lang="en-GB" dirty="0" err="1" smtClean="0"/>
              <a:t>Roditelj</a:t>
            </a:r>
            <a:r>
              <a:rPr lang="en-GB" dirty="0" smtClean="0"/>
              <a:t> se </a:t>
            </a:r>
            <a:r>
              <a:rPr lang="en-GB" dirty="0" err="1" smtClean="0"/>
              <a:t>vraća</a:t>
            </a:r>
            <a:r>
              <a:rPr lang="en-GB" dirty="0" smtClean="0"/>
              <a:t>, </a:t>
            </a:r>
            <a:r>
              <a:rPr lang="en-GB" dirty="0" err="1" smtClean="0"/>
              <a:t>stranac</a:t>
            </a:r>
            <a:r>
              <a:rPr lang="en-GB" dirty="0" smtClean="0"/>
              <a:t> </a:t>
            </a:r>
            <a:r>
              <a:rPr lang="en-GB" dirty="0" err="1" smtClean="0"/>
              <a:t>tiho</a:t>
            </a:r>
            <a:r>
              <a:rPr lang="en-GB" dirty="0" smtClean="0"/>
              <a:t> </a:t>
            </a:r>
            <a:r>
              <a:rPr lang="en-GB" dirty="0" err="1" smtClean="0"/>
              <a:t>izlazi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osnovnoj</a:t>
            </a:r>
            <a:r>
              <a:rPr lang="en-GB" dirty="0" smtClean="0"/>
              <a:t> </a:t>
            </a:r>
            <a:r>
              <a:rPr lang="en-GB" dirty="0" err="1" smtClean="0"/>
              <a:t>klasifikaciji</a:t>
            </a:r>
            <a:r>
              <a:rPr lang="en-GB" dirty="0" smtClean="0"/>
              <a:t>, </a:t>
            </a:r>
            <a:r>
              <a:rPr lang="en-GB" dirty="0" err="1" smtClean="0"/>
              <a:t>dete</a:t>
            </a:r>
            <a:r>
              <a:rPr lang="en-GB" dirty="0" smtClean="0"/>
              <a:t> se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osnovu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u </a:t>
            </a:r>
            <a:r>
              <a:rPr lang="en-GB" dirty="0" err="1" smtClean="0"/>
              <a:t>ovoj</a:t>
            </a:r>
            <a:r>
              <a:rPr lang="en-GB" dirty="0" smtClean="0"/>
              <a:t> </a:t>
            </a:r>
            <a:r>
              <a:rPr lang="en-GB" dirty="0" err="1" smtClean="0"/>
              <a:t>proceduri</a:t>
            </a:r>
            <a:r>
              <a:rPr lang="en-GB" dirty="0" smtClean="0"/>
              <a:t> </a:t>
            </a:r>
            <a:r>
              <a:rPr lang="en-GB" dirty="0" err="1" smtClean="0"/>
              <a:t>svrstava</a:t>
            </a:r>
            <a:r>
              <a:rPr lang="en-GB" dirty="0" smtClean="0"/>
              <a:t> u </a:t>
            </a:r>
            <a:r>
              <a:rPr lang="en-GB" dirty="0" err="1" smtClean="0"/>
              <a:t>grupu</a:t>
            </a:r>
            <a:r>
              <a:rPr lang="en-GB" dirty="0" smtClean="0"/>
              <a:t>: </a:t>
            </a:r>
            <a:r>
              <a:rPr lang="en-GB" dirty="0" err="1" smtClean="0">
                <a:solidFill>
                  <a:srgbClr val="FF0000"/>
                </a:solidFill>
              </a:rPr>
              <a:t>sigurnih,izbegavajućih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ili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ambivalentnih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GB" dirty="0" err="1" smtClean="0"/>
              <a:t>Kasnije</a:t>
            </a:r>
            <a:r>
              <a:rPr lang="en-GB" dirty="0" smtClean="0"/>
              <a:t> je </a:t>
            </a:r>
            <a:r>
              <a:rPr lang="en-GB" dirty="0" err="1" smtClean="0"/>
              <a:t>ovim</a:t>
            </a:r>
            <a:r>
              <a:rPr lang="en-GB" dirty="0" smtClean="0"/>
              <a:t> </a:t>
            </a:r>
            <a:r>
              <a:rPr lang="en-GB" dirty="0" err="1" smtClean="0"/>
              <a:t>kategorijama</a:t>
            </a:r>
            <a:r>
              <a:rPr lang="en-GB" dirty="0" smtClean="0"/>
              <a:t> </a:t>
            </a:r>
            <a:r>
              <a:rPr lang="en-GB" dirty="0" err="1" smtClean="0"/>
              <a:t>dodata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četvrta</a:t>
            </a:r>
            <a:r>
              <a:rPr lang="en-GB" dirty="0" smtClean="0"/>
              <a:t>: </a:t>
            </a:r>
            <a:r>
              <a:rPr lang="en-GB" dirty="0" err="1" smtClean="0"/>
              <a:t>dezorganizovana</a:t>
            </a:r>
            <a:r>
              <a:rPr lang="en-GB" dirty="0" smtClean="0"/>
              <a:t>/</a:t>
            </a:r>
            <a:r>
              <a:rPr lang="en-GB" dirty="0" err="1" smtClean="0"/>
              <a:t>dezorijentisana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kategorisana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sigurna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k</a:t>
            </a:r>
            <a:r>
              <a:rPr lang="en-GB" i="1" dirty="0" err="1" smtClean="0"/>
              <a:t>oriste</a:t>
            </a:r>
            <a:r>
              <a:rPr lang="en-GB" i="1" dirty="0" smtClean="0"/>
              <a:t> </a:t>
            </a:r>
            <a:r>
              <a:rPr lang="en-GB" i="1" dirty="0" err="1" smtClean="0"/>
              <a:t>majku</a:t>
            </a:r>
            <a:r>
              <a:rPr lang="en-GB" i="1" dirty="0" smtClean="0"/>
              <a:t> </a:t>
            </a:r>
            <a:r>
              <a:rPr lang="en-GB" i="1" dirty="0" err="1" smtClean="0"/>
              <a:t>kao</a:t>
            </a:r>
            <a:r>
              <a:rPr lang="en-GB" i="1" dirty="0" smtClean="0"/>
              <a:t> </a:t>
            </a:r>
            <a:r>
              <a:rPr lang="en-GB" i="1" dirty="0" err="1" smtClean="0"/>
              <a:t>bazu</a:t>
            </a:r>
            <a:r>
              <a:rPr lang="en-GB" i="1" dirty="0" smtClean="0"/>
              <a:t> </a:t>
            </a:r>
            <a:r>
              <a:rPr lang="en-GB" i="1" dirty="0" err="1" smtClean="0"/>
              <a:t>sigurnosti</a:t>
            </a:r>
            <a:r>
              <a:rPr lang="en-GB" i="1" dirty="0" smtClean="0"/>
              <a:t> </a:t>
            </a:r>
            <a:r>
              <a:rPr lang="en-GB" i="1" dirty="0" err="1" smtClean="0"/>
              <a:t>za</a:t>
            </a:r>
            <a:r>
              <a:rPr lang="en-GB" i="1" dirty="0" smtClean="0"/>
              <a:t> </a:t>
            </a:r>
            <a:r>
              <a:rPr lang="en-GB" i="1" dirty="0" err="1" smtClean="0"/>
              <a:t>istraživanje</a:t>
            </a:r>
            <a:endParaRPr lang="en-GB" i="1" dirty="0" smtClean="0"/>
          </a:p>
          <a:p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uznemirena</a:t>
            </a:r>
            <a:r>
              <a:rPr lang="en-GB" dirty="0" smtClean="0"/>
              <a:t>, </a:t>
            </a:r>
            <a:r>
              <a:rPr lang="en-GB" dirty="0" err="1" smtClean="0"/>
              <a:t>traže</a:t>
            </a:r>
            <a:r>
              <a:rPr lang="en-GB" dirty="0" smtClean="0"/>
              <a:t> </a:t>
            </a:r>
            <a:r>
              <a:rPr lang="en-GB" dirty="0" err="1" smtClean="0"/>
              <a:t>kontakt</a:t>
            </a:r>
            <a:r>
              <a:rPr lang="en-GB" dirty="0" smtClean="0"/>
              <a:t> s </a:t>
            </a:r>
            <a:r>
              <a:rPr lang="en-GB" dirty="0" err="1" smtClean="0"/>
              <a:t>roditeljem</a:t>
            </a:r>
            <a:r>
              <a:rPr lang="en-GB" dirty="0" smtClean="0"/>
              <a:t>. </a:t>
            </a: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dobiju</a:t>
            </a:r>
            <a:r>
              <a:rPr lang="en-GB" dirty="0" smtClean="0"/>
              <a:t> </a:t>
            </a:r>
            <a:r>
              <a:rPr lang="en-GB" dirty="0" err="1" smtClean="0"/>
              <a:t>potrebnu</a:t>
            </a:r>
            <a:r>
              <a:rPr lang="en-GB" dirty="0" smtClean="0"/>
              <a:t> </a:t>
            </a:r>
            <a:r>
              <a:rPr lang="en-GB" dirty="0" err="1" smtClean="0"/>
              <a:t>utehu</a:t>
            </a:r>
            <a:r>
              <a:rPr lang="en-GB" dirty="0" smtClean="0"/>
              <a:t>, </a:t>
            </a:r>
            <a:r>
              <a:rPr lang="en-GB" dirty="0" err="1" smtClean="0"/>
              <a:t>vraćaju</a:t>
            </a:r>
            <a:r>
              <a:rPr lang="en-GB" dirty="0" smtClean="0"/>
              <a:t> se </a:t>
            </a:r>
            <a:r>
              <a:rPr lang="en-GB" dirty="0" err="1" smtClean="0"/>
              <a:t>istraživanju</a:t>
            </a:r>
            <a:r>
              <a:rPr lang="en-GB" dirty="0" smtClean="0"/>
              <a:t>. U </a:t>
            </a:r>
            <a:r>
              <a:rPr lang="en-GB" dirty="0" err="1" smtClean="0"/>
              <a:t>epizodama</a:t>
            </a:r>
            <a:r>
              <a:rPr lang="en-GB" dirty="0" smtClean="0"/>
              <a:t> </a:t>
            </a:r>
            <a:r>
              <a:rPr lang="en-GB" dirty="0" err="1" smtClean="0"/>
              <a:t>separacije</a:t>
            </a:r>
            <a:r>
              <a:rPr lang="en-GB" dirty="0" smtClean="0"/>
              <a:t>, </a:t>
            </a:r>
            <a:r>
              <a:rPr lang="en-GB" dirty="0" err="1" smtClean="0"/>
              <a:t>sigurno</a:t>
            </a:r>
            <a:r>
              <a:rPr lang="en-GB" dirty="0" smtClean="0"/>
              <a:t> </a:t>
            </a:r>
            <a:r>
              <a:rPr lang="en-GB" dirty="0" err="1" smtClean="0"/>
              <a:t>vezano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pokazuje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mu </a:t>
            </a:r>
            <a:r>
              <a:rPr lang="en-GB" dirty="0" err="1" smtClean="0"/>
              <a:t>roditelj</a:t>
            </a:r>
            <a:r>
              <a:rPr lang="en-GB" dirty="0" smtClean="0"/>
              <a:t> </a:t>
            </a:r>
            <a:r>
              <a:rPr lang="en-GB" dirty="0" err="1" smtClean="0"/>
              <a:t>nedostaje</a:t>
            </a:r>
            <a:r>
              <a:rPr lang="en-GB" dirty="0" smtClean="0"/>
              <a:t>. </a:t>
            </a:r>
            <a:r>
              <a:rPr lang="en-GB" dirty="0" err="1" smtClean="0"/>
              <a:t>Pri</a:t>
            </a:r>
            <a:r>
              <a:rPr lang="en-GB" dirty="0" smtClean="0"/>
              <a:t> </a:t>
            </a:r>
            <a:r>
              <a:rPr lang="en-GB" dirty="0" err="1" smtClean="0"/>
              <a:t>ponovnom</a:t>
            </a:r>
            <a:r>
              <a:rPr lang="en-GB" dirty="0" smtClean="0"/>
              <a:t> </a:t>
            </a:r>
            <a:r>
              <a:rPr lang="en-GB" dirty="0" err="1" smtClean="0"/>
              <a:t>susretu</a:t>
            </a:r>
            <a:r>
              <a:rPr lang="en-GB" dirty="0" smtClean="0"/>
              <a:t> se </a:t>
            </a:r>
            <a:r>
              <a:rPr lang="en-GB" dirty="0" err="1" smtClean="0"/>
              <a:t>osmehuje</a:t>
            </a:r>
            <a:r>
              <a:rPr lang="en-GB" dirty="0" smtClean="0"/>
              <a:t>, </a:t>
            </a:r>
            <a:r>
              <a:rPr lang="en-GB" dirty="0" err="1" smtClean="0"/>
              <a:t>vokalizuje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pokretom</a:t>
            </a:r>
            <a:r>
              <a:rPr lang="en-GB" dirty="0" smtClean="0"/>
              <a:t> </a:t>
            </a:r>
            <a:r>
              <a:rPr lang="en-GB" dirty="0" err="1" smtClean="0"/>
              <a:t>pozdravlja</a:t>
            </a:r>
            <a:r>
              <a:rPr lang="en-GB" dirty="0" smtClean="0"/>
              <a:t> </a:t>
            </a:r>
            <a:r>
              <a:rPr lang="en-GB" dirty="0" err="1" smtClean="0"/>
              <a:t>roditelja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kategorisana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izbegavajuća</a:t>
            </a:r>
            <a:r>
              <a:rPr lang="en-GB" i="1" dirty="0" smtClean="0"/>
              <a:t> </a:t>
            </a:r>
            <a:r>
              <a:rPr lang="en-GB" i="1" dirty="0" err="1" smtClean="0"/>
              <a:t>odmah</a:t>
            </a:r>
            <a:r>
              <a:rPr lang="en-GB" i="1" dirty="0" smtClean="0"/>
              <a:t> </a:t>
            </a:r>
            <a:r>
              <a:rPr lang="en-GB" i="1" dirty="0" err="1" smtClean="0"/>
              <a:t>kreću</a:t>
            </a:r>
            <a:r>
              <a:rPr lang="en-GB" i="1" dirty="0" smtClean="0"/>
              <a:t> u </a:t>
            </a:r>
            <a:r>
              <a:rPr lang="en-GB" i="1" dirty="0" err="1" smtClean="0"/>
              <a:t>istraživanje</a:t>
            </a:r>
            <a:r>
              <a:rPr lang="en-GB" i="1" dirty="0" smtClean="0"/>
              <a:t>, </a:t>
            </a:r>
            <a:r>
              <a:rPr lang="en-GB" i="1" dirty="0" err="1" smtClean="0"/>
              <a:t>slabo</a:t>
            </a:r>
            <a:r>
              <a:rPr lang="en-GB" i="1" dirty="0" smtClean="0"/>
              <a:t> </a:t>
            </a:r>
            <a:r>
              <a:rPr lang="en-GB" i="1" dirty="0" err="1" smtClean="0"/>
              <a:t>ispoljavaju</a:t>
            </a:r>
            <a:r>
              <a:rPr lang="en-GB" i="1" dirty="0" smtClean="0"/>
              <a:t> </a:t>
            </a:r>
            <a:r>
              <a:rPr lang="en-GB" dirty="0" err="1" smtClean="0"/>
              <a:t>osećanja</a:t>
            </a:r>
            <a:r>
              <a:rPr lang="en-GB" dirty="0" smtClean="0"/>
              <a:t>, ne </a:t>
            </a:r>
            <a:r>
              <a:rPr lang="en-GB" dirty="0" err="1" smtClean="0"/>
              <a:t>traže</a:t>
            </a:r>
            <a:r>
              <a:rPr lang="en-GB" dirty="0" smtClean="0"/>
              <a:t> </a:t>
            </a:r>
            <a:r>
              <a:rPr lang="en-GB" dirty="0" err="1" smtClean="0"/>
              <a:t>kontakt</a:t>
            </a:r>
            <a:r>
              <a:rPr lang="en-GB" dirty="0" smtClean="0"/>
              <a:t> s </a:t>
            </a:r>
            <a:r>
              <a:rPr lang="en-GB" dirty="0" err="1" smtClean="0"/>
              <a:t>roditeljem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bi </a:t>
            </a:r>
            <a:r>
              <a:rPr lang="en-GB" dirty="0" err="1" smtClean="0"/>
              <a:t>obezbedila</a:t>
            </a:r>
            <a:r>
              <a:rPr lang="en-GB" dirty="0" smtClean="0"/>
              <a:t> </a:t>
            </a:r>
            <a:r>
              <a:rPr lang="en-GB" dirty="0" err="1" smtClean="0"/>
              <a:t>sigurnost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ostane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, ne </a:t>
            </a:r>
            <a:r>
              <a:rPr lang="en-GB" dirty="0" err="1" smtClean="0"/>
              <a:t>pokazuje</a:t>
            </a:r>
            <a:r>
              <a:rPr lang="en-GB" dirty="0" smtClean="0"/>
              <a:t> </a:t>
            </a:r>
            <a:r>
              <a:rPr lang="en-GB" dirty="0" err="1" smtClean="0"/>
              <a:t>vidljivo</a:t>
            </a:r>
            <a:r>
              <a:rPr lang="en-GB" dirty="0" smtClean="0"/>
              <a:t> </a:t>
            </a:r>
            <a:r>
              <a:rPr lang="en-GB" dirty="0" err="1" smtClean="0"/>
              <a:t>uznemirenje</a:t>
            </a:r>
            <a:r>
              <a:rPr lang="en-GB" dirty="0" smtClean="0"/>
              <a:t>. </a:t>
            </a:r>
            <a:r>
              <a:rPr lang="en-GB" dirty="0" err="1" smtClean="0"/>
              <a:t>Nepoznatu</a:t>
            </a:r>
            <a:r>
              <a:rPr lang="en-GB" dirty="0" smtClean="0"/>
              <a:t> </a:t>
            </a:r>
            <a:r>
              <a:rPr lang="en-GB" dirty="0" err="1" smtClean="0"/>
              <a:t>osobu</a:t>
            </a:r>
            <a:r>
              <a:rPr lang="en-GB" dirty="0" smtClean="0"/>
              <a:t> </a:t>
            </a:r>
            <a:r>
              <a:rPr lang="en-GB" dirty="0" err="1" smtClean="0"/>
              <a:t>lako</a:t>
            </a:r>
            <a:r>
              <a:rPr lang="en-GB" dirty="0" smtClean="0"/>
              <a:t> </a:t>
            </a:r>
            <a:r>
              <a:rPr lang="en-GB" dirty="0" err="1" smtClean="0"/>
              <a:t>prihvata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partnera</a:t>
            </a:r>
            <a:r>
              <a:rPr lang="en-GB" dirty="0" smtClean="0"/>
              <a:t> u </a:t>
            </a:r>
            <a:r>
              <a:rPr lang="en-GB" dirty="0" err="1" smtClean="0"/>
              <a:t>igri</a:t>
            </a:r>
            <a:r>
              <a:rPr lang="en-GB" dirty="0" smtClean="0"/>
              <a:t>. Po </a:t>
            </a:r>
            <a:r>
              <a:rPr lang="en-GB" dirty="0" err="1" smtClean="0"/>
              <a:t>povratku</a:t>
            </a:r>
            <a:r>
              <a:rPr lang="en-GB" dirty="0" smtClean="0"/>
              <a:t> </a:t>
            </a:r>
            <a:r>
              <a:rPr lang="en-GB" dirty="0" err="1" smtClean="0"/>
              <a:t>roditelja</a:t>
            </a:r>
            <a:r>
              <a:rPr lang="en-GB" dirty="0" smtClean="0"/>
              <a:t>, </a:t>
            </a:r>
            <a:r>
              <a:rPr lang="en-GB" dirty="0" err="1" smtClean="0"/>
              <a:t>aktivno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 smtClean="0"/>
              <a:t>izbegava</a:t>
            </a:r>
            <a:r>
              <a:rPr lang="en-GB" dirty="0" smtClean="0"/>
              <a:t>, ne </a:t>
            </a:r>
            <a:r>
              <a:rPr lang="en-GB" dirty="0" err="1" smtClean="0"/>
              <a:t>gleda</a:t>
            </a:r>
            <a:r>
              <a:rPr lang="en-GB" dirty="0" smtClean="0"/>
              <a:t> u </a:t>
            </a:r>
            <a:r>
              <a:rPr lang="en-GB" dirty="0" err="1" smtClean="0"/>
              <a:t>njega</a:t>
            </a:r>
            <a:r>
              <a:rPr lang="en-GB" dirty="0" smtClean="0"/>
              <a:t>, </a:t>
            </a:r>
            <a:r>
              <a:rPr lang="en-GB" dirty="0" err="1" smtClean="0"/>
              <a:t>često</a:t>
            </a:r>
            <a:r>
              <a:rPr lang="en-GB" dirty="0" smtClean="0"/>
              <a:t> se </a:t>
            </a:r>
            <a:r>
              <a:rPr lang="en-GB" dirty="0" err="1" smtClean="0"/>
              <a:t>fokusira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igračke</a:t>
            </a:r>
            <a:r>
              <a:rPr lang="en-GB" dirty="0" smtClean="0"/>
              <a:t>.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 smtClean="0"/>
              <a:t>roditelj</a:t>
            </a:r>
            <a:r>
              <a:rPr lang="en-GB" dirty="0" smtClean="0"/>
              <a:t> </a:t>
            </a:r>
            <a:r>
              <a:rPr lang="en-GB" dirty="0" err="1" smtClean="0"/>
              <a:t>uzme</a:t>
            </a:r>
            <a:r>
              <a:rPr lang="en-GB" dirty="0" smtClean="0"/>
              <a:t> u </a:t>
            </a:r>
            <a:r>
              <a:rPr lang="en-GB" dirty="0" err="1" smtClean="0"/>
              <a:t>ruke</a:t>
            </a:r>
            <a:r>
              <a:rPr lang="en-GB" dirty="0" smtClean="0"/>
              <a:t>,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ukoči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pl-PL" dirty="0" smtClean="0"/>
              <a:t>izvije da bi izbeglo kontakt.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Deca</a:t>
            </a:r>
            <a:r>
              <a:rPr lang="en-GB" dirty="0" smtClean="0"/>
              <a:t> u </a:t>
            </a:r>
            <a:r>
              <a:rPr lang="en-GB" dirty="0" err="1" smtClean="0"/>
              <a:t>grupi</a:t>
            </a:r>
            <a:r>
              <a:rPr lang="en-GB" dirty="0" smtClean="0"/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ambivalentnih</a:t>
            </a:r>
            <a:r>
              <a:rPr lang="en-GB" i="1" dirty="0" smtClean="0"/>
              <a:t> </a:t>
            </a:r>
            <a:r>
              <a:rPr lang="en-GB" i="1" dirty="0" err="1" smtClean="0"/>
              <a:t>pokazuju</a:t>
            </a:r>
            <a:r>
              <a:rPr lang="en-GB" i="1" dirty="0" smtClean="0"/>
              <a:t> </a:t>
            </a:r>
            <a:r>
              <a:rPr lang="en-GB" i="1" dirty="0" err="1" smtClean="0"/>
              <a:t>vidljivu</a:t>
            </a:r>
            <a:r>
              <a:rPr lang="en-GB" i="1" dirty="0" smtClean="0"/>
              <a:t> </a:t>
            </a:r>
            <a:r>
              <a:rPr lang="en-GB" i="1" dirty="0" err="1" smtClean="0"/>
              <a:t>uznemirenost</a:t>
            </a:r>
            <a:r>
              <a:rPr lang="en-GB" i="1" dirty="0" smtClean="0"/>
              <a:t> </a:t>
            </a:r>
            <a:r>
              <a:rPr lang="en-GB" i="1" dirty="0" err="1" smtClean="0"/>
              <a:t>već</a:t>
            </a:r>
            <a:r>
              <a:rPr lang="en-GB" i="1" dirty="0" smtClean="0"/>
              <a:t> </a:t>
            </a:r>
            <a:r>
              <a:rPr lang="en-GB" i="1" dirty="0" err="1" smtClean="0"/>
              <a:t>pri</a:t>
            </a:r>
            <a:r>
              <a:rPr lang="en-GB" i="1" dirty="0" smtClean="0"/>
              <a:t> </a:t>
            </a:r>
            <a:r>
              <a:rPr lang="en-GB" i="1" dirty="0" err="1" smtClean="0"/>
              <a:t>ulasku</a:t>
            </a:r>
            <a:r>
              <a:rPr lang="en-GB" i="1" dirty="0" smtClean="0"/>
              <a:t> u </a:t>
            </a:r>
            <a:r>
              <a:rPr lang="en-GB" dirty="0" err="1" smtClean="0"/>
              <a:t>prostoriju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ne </a:t>
            </a:r>
            <a:r>
              <a:rPr lang="en-GB" dirty="0" err="1" smtClean="0"/>
              <a:t>kreću</a:t>
            </a:r>
            <a:r>
              <a:rPr lang="en-GB" dirty="0" smtClean="0"/>
              <a:t> u </a:t>
            </a:r>
            <a:r>
              <a:rPr lang="en-GB" dirty="0" err="1" smtClean="0"/>
              <a:t>istraživanje</a:t>
            </a:r>
            <a:r>
              <a:rPr lang="en-GB" dirty="0" smtClean="0"/>
              <a:t>. </a:t>
            </a: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roditelj</a:t>
            </a:r>
            <a:r>
              <a:rPr lang="en-GB" dirty="0" smtClean="0"/>
              <a:t> </a:t>
            </a:r>
            <a:r>
              <a:rPr lang="en-GB" dirty="0" err="1" smtClean="0"/>
              <a:t>ostavi</a:t>
            </a:r>
            <a:r>
              <a:rPr lang="en-GB" dirty="0" smtClean="0"/>
              <a:t>, </a:t>
            </a:r>
            <a:r>
              <a:rPr lang="en-GB" dirty="0" err="1" smtClean="0"/>
              <a:t>snažno</a:t>
            </a:r>
            <a:r>
              <a:rPr lang="en-GB" dirty="0" smtClean="0"/>
              <a:t> </a:t>
            </a:r>
            <a:r>
              <a:rPr lang="en-GB" dirty="0" err="1" smtClean="0"/>
              <a:t>protestuju</a:t>
            </a:r>
            <a:r>
              <a:rPr lang="en-GB" dirty="0" smtClean="0"/>
              <a:t>. Po </a:t>
            </a:r>
            <a:r>
              <a:rPr lang="en-GB" dirty="0" err="1" smtClean="0"/>
              <a:t>povratku</a:t>
            </a:r>
            <a:r>
              <a:rPr lang="en-GB" dirty="0" smtClean="0"/>
              <a:t> </a:t>
            </a:r>
            <a:r>
              <a:rPr lang="en-GB" dirty="0" err="1" smtClean="0"/>
              <a:t>roditelja</a:t>
            </a:r>
            <a:r>
              <a:rPr lang="en-GB" dirty="0" smtClean="0"/>
              <a:t>, </a:t>
            </a:r>
            <a:r>
              <a:rPr lang="en-GB" dirty="0" err="1" smtClean="0"/>
              <a:t>često</a:t>
            </a:r>
            <a:r>
              <a:rPr lang="en-GB" dirty="0" smtClean="0"/>
              <a:t> se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smenjivati</a:t>
            </a:r>
            <a:r>
              <a:rPr lang="en-GB" dirty="0" smtClean="0"/>
              <a:t> </a:t>
            </a:r>
            <a:r>
              <a:rPr lang="en-GB" dirty="0" err="1" smtClean="0"/>
              <a:t>naizmenični</a:t>
            </a:r>
            <a:r>
              <a:rPr lang="en-GB" dirty="0" smtClean="0"/>
              <a:t> </a:t>
            </a:r>
            <a:r>
              <a:rPr lang="en-GB" dirty="0" err="1" smtClean="0"/>
              <a:t>zahtevi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kontaktom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vi-VN" dirty="0" smtClean="0"/>
              <a:t>znakovi ljutitog odbacivanja, pa i napadi besa. Ova deca ne uspevaju da nađu utehu</a:t>
            </a:r>
            <a:r>
              <a:rPr lang="en-GB" dirty="0" smtClean="0"/>
              <a:t> </a:t>
            </a:r>
            <a:r>
              <a:rPr lang="pl-PL" dirty="0" smtClean="0"/>
              <a:t>i sigurnost u kontaktu s roditeljem.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Deca</a:t>
            </a:r>
            <a:r>
              <a:rPr lang="en-GB" dirty="0" smtClean="0"/>
              <a:t> se </a:t>
            </a:r>
            <a:r>
              <a:rPr lang="en-GB" dirty="0" err="1" smtClean="0"/>
              <a:t>kategorišu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dezorganizovana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/>
              <a:t>ako</a:t>
            </a:r>
            <a:r>
              <a:rPr lang="en-GB" i="1" dirty="0" smtClean="0"/>
              <a:t> </a:t>
            </a:r>
            <a:r>
              <a:rPr lang="en-GB" i="1" dirty="0" err="1" smtClean="0"/>
              <a:t>pokazuju</a:t>
            </a:r>
            <a:r>
              <a:rPr lang="en-GB" i="1" dirty="0" smtClean="0"/>
              <a:t> sled </a:t>
            </a:r>
            <a:r>
              <a:rPr lang="en-GB" i="1" dirty="0" err="1" smtClean="0"/>
              <a:t>kontradiktornih</a:t>
            </a:r>
            <a:r>
              <a:rPr lang="en-GB" i="1" dirty="0" smtClean="0"/>
              <a:t> </a:t>
            </a:r>
            <a:r>
              <a:rPr lang="en-GB" dirty="0" err="1" smtClean="0"/>
              <a:t>obrazaca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, 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en-GB" dirty="0" err="1" smtClean="0"/>
              <a:t>snažno</a:t>
            </a:r>
            <a:r>
              <a:rPr lang="en-GB" dirty="0" smtClean="0"/>
              <a:t> </a:t>
            </a:r>
            <a:r>
              <a:rPr lang="en-GB" dirty="0" err="1" smtClean="0"/>
              <a:t>ponašanje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praćeno</a:t>
            </a:r>
            <a:r>
              <a:rPr lang="en-GB" dirty="0" smtClean="0"/>
              <a:t> </a:t>
            </a:r>
            <a:r>
              <a:rPr lang="en-GB" dirty="0" err="1" smtClean="0"/>
              <a:t>izbegavanjem</a:t>
            </a:r>
            <a:r>
              <a:rPr lang="en-GB" dirty="0" smtClean="0"/>
              <a:t>, </a:t>
            </a:r>
            <a:r>
              <a:rPr lang="en-GB" dirty="0" err="1" smtClean="0"/>
              <a:t>simultano</a:t>
            </a:r>
            <a:r>
              <a:rPr lang="en-GB" dirty="0" smtClean="0"/>
              <a:t> </a:t>
            </a:r>
            <a:r>
              <a:rPr lang="en-GB" dirty="0" err="1" smtClean="0"/>
              <a:t>ispoljavanje</a:t>
            </a:r>
            <a:r>
              <a:rPr lang="en-GB" dirty="0" smtClean="0"/>
              <a:t> </a:t>
            </a:r>
            <a:r>
              <a:rPr lang="en-GB" dirty="0" err="1" smtClean="0"/>
              <a:t>protivrečnih</a:t>
            </a:r>
            <a:r>
              <a:rPr lang="en-GB" dirty="0" smtClean="0"/>
              <a:t> </a:t>
            </a:r>
            <a:r>
              <a:rPr lang="en-GB" dirty="0" err="1" smtClean="0"/>
              <a:t>oblika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, </a:t>
            </a:r>
            <a:r>
              <a:rPr lang="en-GB" dirty="0" err="1" smtClean="0"/>
              <a:t>neusmerene</a:t>
            </a:r>
            <a:r>
              <a:rPr lang="en-GB" dirty="0" smtClean="0"/>
              <a:t>, </a:t>
            </a:r>
            <a:r>
              <a:rPr lang="en-GB" dirty="0" err="1" smtClean="0"/>
              <a:t>nedovršene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prekinute</a:t>
            </a:r>
            <a:r>
              <a:rPr lang="en-GB" dirty="0" smtClean="0"/>
              <a:t> </a:t>
            </a:r>
            <a:r>
              <a:rPr lang="en-GB" dirty="0" err="1" smtClean="0"/>
              <a:t>pokrete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izraze</a:t>
            </a:r>
            <a:r>
              <a:rPr lang="en-GB" dirty="0" smtClean="0"/>
              <a:t>, </a:t>
            </a:r>
            <a:r>
              <a:rPr lang="en-GB" dirty="0" err="1" smtClean="0"/>
              <a:t>stereotipno</a:t>
            </a:r>
            <a:r>
              <a:rPr lang="en-GB" dirty="0" smtClean="0"/>
              <a:t> </a:t>
            </a:r>
            <a:r>
              <a:rPr lang="en-GB" dirty="0" err="1" smtClean="0"/>
              <a:t>ponašanje</a:t>
            </a:r>
            <a:r>
              <a:rPr lang="en-GB" dirty="0" smtClean="0"/>
              <a:t>, </a:t>
            </a:r>
            <a:r>
              <a:rPr lang="en-GB" dirty="0" err="1" smtClean="0"/>
              <a:t>abnormalne</a:t>
            </a:r>
            <a:r>
              <a:rPr lang="en-GB" dirty="0" smtClean="0"/>
              <a:t> </a:t>
            </a:r>
            <a:r>
              <a:rPr lang="en-GB" dirty="0" err="1" smtClean="0"/>
              <a:t>stavove</a:t>
            </a:r>
            <a:r>
              <a:rPr lang="en-GB" dirty="0" smtClean="0"/>
              <a:t> </a:t>
            </a:r>
            <a:r>
              <a:rPr lang="en-GB" dirty="0" err="1" smtClean="0"/>
              <a:t>tela</a:t>
            </a:r>
            <a:r>
              <a:rPr lang="en-GB" dirty="0" smtClean="0"/>
              <a:t>, </a:t>
            </a:r>
            <a:r>
              <a:rPr lang="en-GB" dirty="0" err="1" smtClean="0"/>
              <a:t>ukočenost</a:t>
            </a:r>
            <a:r>
              <a:rPr lang="en-GB" dirty="0" smtClean="0"/>
              <a:t>, </a:t>
            </a:r>
            <a:r>
              <a:rPr lang="en-GB" dirty="0" err="1" smtClean="0"/>
              <a:t>usporenost</a:t>
            </a:r>
            <a:r>
              <a:rPr lang="en-GB" dirty="0" smtClean="0"/>
              <a:t> </a:t>
            </a:r>
            <a:r>
              <a:rPr lang="en-GB" dirty="0" err="1" smtClean="0"/>
              <a:t>pokreta</a:t>
            </a:r>
            <a:r>
              <a:rPr lang="en-GB" dirty="0" smtClean="0"/>
              <a:t>, </a:t>
            </a:r>
            <a:r>
              <a:rPr lang="en-GB" dirty="0" err="1" smtClean="0"/>
              <a:t>direktno</a:t>
            </a:r>
            <a:r>
              <a:rPr lang="en-GB" dirty="0" smtClean="0"/>
              <a:t> </a:t>
            </a:r>
            <a:r>
              <a:rPr lang="en-GB" dirty="0" err="1" smtClean="0"/>
              <a:t>ispoljavanje</a:t>
            </a:r>
            <a:r>
              <a:rPr lang="en-GB" dirty="0" smtClean="0"/>
              <a:t> </a:t>
            </a:r>
            <a:r>
              <a:rPr lang="en-GB" dirty="0" err="1" smtClean="0"/>
              <a:t>straha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roditelja</a:t>
            </a:r>
            <a:r>
              <a:rPr lang="en-GB" dirty="0" smtClean="0"/>
              <a:t>, </a:t>
            </a:r>
            <a:r>
              <a:rPr lang="en-GB" dirty="0" err="1" smtClean="0"/>
              <a:t>dezorijentisano</a:t>
            </a:r>
            <a:r>
              <a:rPr lang="en-GB" dirty="0" smtClean="0"/>
              <a:t> </a:t>
            </a:r>
            <a:r>
              <a:rPr lang="en-GB" dirty="0" err="1" smtClean="0"/>
              <a:t>ponašanje</a:t>
            </a:r>
            <a:r>
              <a:rPr lang="en-GB" dirty="0" smtClean="0"/>
              <a:t>, </a:t>
            </a:r>
            <a:r>
              <a:rPr lang="it-IT" dirty="0" smtClean="0"/>
              <a:t>vrlo brze promene afekta i dr. (Solomon &amp; George, 2008).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Unutrašnji</a:t>
            </a:r>
            <a:r>
              <a:rPr lang="en-GB" dirty="0" smtClean="0"/>
              <a:t> </a:t>
            </a:r>
            <a:r>
              <a:rPr lang="en-GB" dirty="0" err="1" smtClean="0"/>
              <a:t>radni</a:t>
            </a:r>
            <a:r>
              <a:rPr lang="en-GB" dirty="0" smtClean="0"/>
              <a:t>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,,</a:t>
            </a:r>
            <a:r>
              <a:rPr lang="en-GB" dirty="0" err="1" smtClean="0"/>
              <a:t>Glavna</a:t>
            </a:r>
            <a:r>
              <a:rPr lang="en-GB" dirty="0" smtClean="0"/>
              <a:t> </a:t>
            </a:r>
            <a:r>
              <a:rPr lang="en-GB" dirty="0" err="1" smtClean="0"/>
              <a:t>karakteristika</a:t>
            </a:r>
            <a:r>
              <a:rPr lang="en-GB" dirty="0" smtClean="0"/>
              <a:t>  </a:t>
            </a:r>
            <a:r>
              <a:rPr lang="en-GB" dirty="0" err="1" smtClean="0"/>
              <a:t>radnog</a:t>
            </a:r>
            <a:r>
              <a:rPr lang="en-GB" dirty="0" smtClean="0"/>
              <a:t> </a:t>
            </a:r>
            <a:r>
              <a:rPr lang="en-GB" dirty="0" err="1" smtClean="0"/>
              <a:t>modela</a:t>
            </a:r>
            <a:r>
              <a:rPr lang="en-GB" dirty="0" smtClean="0"/>
              <a:t> </a:t>
            </a:r>
            <a:r>
              <a:rPr lang="en-GB" dirty="0" err="1" smtClean="0"/>
              <a:t>sveta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svako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nas</a:t>
            </a:r>
            <a:r>
              <a:rPr lang="en-GB" dirty="0" smtClean="0"/>
              <a:t> </a:t>
            </a:r>
            <a:r>
              <a:rPr lang="en-GB" dirty="0" err="1" smtClean="0"/>
              <a:t>gradi</a:t>
            </a:r>
            <a:r>
              <a:rPr lang="en-GB" dirty="0" smtClean="0"/>
              <a:t> je </a:t>
            </a:r>
            <a:r>
              <a:rPr lang="en-GB" b="1" dirty="0" err="1" smtClean="0"/>
              <a:t>naša</a:t>
            </a:r>
            <a:r>
              <a:rPr lang="en-GB" b="1" dirty="0" smtClean="0"/>
              <a:t> </a:t>
            </a:r>
            <a:r>
              <a:rPr lang="en-GB" b="1" dirty="0" err="1" smtClean="0"/>
              <a:t>pretpostavka</a:t>
            </a:r>
            <a:r>
              <a:rPr lang="en-GB" b="1" dirty="0" smtClean="0"/>
              <a:t> o tome </a:t>
            </a:r>
            <a:r>
              <a:rPr lang="en-GB" b="1" dirty="0" err="1" smtClean="0"/>
              <a:t>ko</a:t>
            </a:r>
            <a:r>
              <a:rPr lang="en-GB" b="1" dirty="0" smtClean="0"/>
              <a:t> </a:t>
            </a:r>
            <a:r>
              <a:rPr lang="en-GB" b="1" dirty="0" err="1" smtClean="0"/>
              <a:t>su</a:t>
            </a:r>
            <a:r>
              <a:rPr lang="en-GB" b="1" dirty="0" smtClean="0"/>
              <a:t> figure </a:t>
            </a:r>
            <a:r>
              <a:rPr lang="en-GB" b="1" dirty="0" err="1" smtClean="0"/>
              <a:t>za</a:t>
            </a:r>
            <a:r>
              <a:rPr lang="en-GB" b="1" dirty="0" smtClean="0"/>
              <a:t> </a:t>
            </a:r>
            <a:r>
              <a:rPr lang="en-GB" b="1" dirty="0" err="1" smtClean="0"/>
              <a:t>koje</a:t>
            </a:r>
            <a:r>
              <a:rPr lang="en-GB" b="1" dirty="0" smtClean="0"/>
              <a:t> se </a:t>
            </a:r>
            <a:r>
              <a:rPr lang="en-GB" b="1" dirty="0" err="1" smtClean="0"/>
              <a:t>vezujemo</a:t>
            </a:r>
            <a:r>
              <a:rPr lang="en-GB" b="1" dirty="0" smtClean="0"/>
              <a:t>, </a:t>
            </a:r>
            <a:r>
              <a:rPr lang="en-GB" b="1" dirty="0" err="1" smtClean="0"/>
              <a:t>gde</a:t>
            </a:r>
            <a:r>
              <a:rPr lang="en-GB" b="1" dirty="0" smtClean="0"/>
              <a:t> se </a:t>
            </a:r>
            <a:r>
              <a:rPr lang="en-GB" b="1" dirty="0" err="1" smtClean="0"/>
              <a:t>mogu</a:t>
            </a:r>
            <a:r>
              <a:rPr lang="en-GB" b="1" dirty="0" smtClean="0"/>
              <a:t> </a:t>
            </a:r>
            <a:r>
              <a:rPr lang="en-GB" b="1" dirty="0" err="1" smtClean="0"/>
              <a:t>naći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kako</a:t>
            </a:r>
            <a:r>
              <a:rPr lang="en-GB" b="1" dirty="0" smtClean="0"/>
              <a:t> </a:t>
            </a:r>
            <a:r>
              <a:rPr lang="en-GB" b="1" dirty="0" err="1" smtClean="0"/>
              <a:t>očekujemo</a:t>
            </a:r>
            <a:r>
              <a:rPr lang="en-GB" b="1" dirty="0" smtClean="0"/>
              <a:t> </a:t>
            </a:r>
            <a:r>
              <a:rPr lang="en-GB" b="1" dirty="0" err="1" smtClean="0"/>
              <a:t>da</a:t>
            </a:r>
            <a:r>
              <a:rPr lang="en-GB" b="1" dirty="0" smtClean="0"/>
              <a:t> </a:t>
            </a:r>
            <a:r>
              <a:rPr lang="en-GB" b="1" dirty="0" err="1" smtClean="0"/>
              <a:t>odgovore</a:t>
            </a:r>
            <a:r>
              <a:rPr lang="en-GB" b="1" dirty="0" smtClean="0"/>
              <a:t>.</a:t>
            </a:r>
            <a:r>
              <a:rPr lang="en-GB" dirty="0" smtClean="0"/>
              <a:t> </a:t>
            </a:r>
            <a:r>
              <a:rPr lang="en-GB" dirty="0" err="1" smtClean="0"/>
              <a:t>Osnovna</a:t>
            </a:r>
            <a:r>
              <a:rPr lang="en-GB" dirty="0" smtClean="0"/>
              <a:t> </a:t>
            </a:r>
            <a:r>
              <a:rPr lang="en-GB" dirty="0" err="1" smtClean="0"/>
              <a:t>karakteristika</a:t>
            </a:r>
            <a:r>
              <a:rPr lang="en-GB" dirty="0" smtClean="0"/>
              <a:t> </a:t>
            </a:r>
            <a:r>
              <a:rPr lang="en-GB" dirty="0" err="1" smtClean="0"/>
              <a:t>radnog</a:t>
            </a:r>
            <a:r>
              <a:rPr lang="en-GB" dirty="0" smtClean="0"/>
              <a:t> </a:t>
            </a:r>
            <a:r>
              <a:rPr lang="en-GB" dirty="0" err="1" smtClean="0"/>
              <a:t>modela</a:t>
            </a:r>
            <a:r>
              <a:rPr lang="en-GB" dirty="0" smtClean="0"/>
              <a:t> </a:t>
            </a:r>
            <a:r>
              <a:rPr lang="en-GB" dirty="0" err="1" smtClean="0"/>
              <a:t>sebe</a:t>
            </a:r>
            <a:r>
              <a:rPr lang="en-GB" dirty="0" smtClean="0"/>
              <a:t> je do </a:t>
            </a:r>
            <a:r>
              <a:rPr lang="en-GB" dirty="0" err="1" smtClean="0"/>
              <a:t>kog</a:t>
            </a:r>
            <a:r>
              <a:rPr lang="en-GB" dirty="0" smtClean="0"/>
              <a:t> </a:t>
            </a:r>
            <a:r>
              <a:rPr lang="en-GB" dirty="0" err="1" smtClean="0"/>
              <a:t>stepena</a:t>
            </a:r>
            <a:r>
              <a:rPr lang="en-GB" dirty="0" smtClean="0"/>
              <a:t> je on </a:t>
            </a:r>
            <a:r>
              <a:rPr lang="en-GB" dirty="0" err="1" smtClean="0"/>
              <a:t>prihvatljiv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neprihvatljiv</a:t>
            </a:r>
            <a:r>
              <a:rPr lang="en-GB" dirty="0" smtClean="0"/>
              <a:t> </a:t>
            </a:r>
            <a:r>
              <a:rPr lang="en-GB" dirty="0" err="1" smtClean="0"/>
              <a:t>figurama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se </a:t>
            </a:r>
            <a:r>
              <a:rPr lang="en-GB" dirty="0" err="1" smtClean="0"/>
              <a:t>vezuje</a:t>
            </a:r>
            <a:r>
              <a:rPr lang="en-GB" dirty="0" smtClean="0"/>
              <a:t>. Na </a:t>
            </a:r>
            <a:r>
              <a:rPr lang="en-GB" dirty="0" err="1" smtClean="0"/>
              <a:t>strukturi</a:t>
            </a:r>
            <a:r>
              <a:rPr lang="en-GB" dirty="0" smtClean="0"/>
              <a:t> </a:t>
            </a:r>
            <a:r>
              <a:rPr lang="en-GB" dirty="0" err="1" smtClean="0"/>
              <a:t>tih</a:t>
            </a:r>
            <a:r>
              <a:rPr lang="en-GB" dirty="0" smtClean="0"/>
              <a:t> </a:t>
            </a:r>
            <a:r>
              <a:rPr lang="en-GB" dirty="0" err="1" smtClean="0"/>
              <a:t>komplementarnih</a:t>
            </a:r>
            <a:r>
              <a:rPr lang="en-GB" dirty="0" smtClean="0"/>
              <a:t> </a:t>
            </a:r>
            <a:r>
              <a:rPr lang="en-GB" dirty="0" err="1" smtClean="0"/>
              <a:t>modela</a:t>
            </a:r>
            <a:r>
              <a:rPr lang="en-GB" dirty="0" smtClean="0"/>
              <a:t> </a:t>
            </a:r>
            <a:r>
              <a:rPr lang="en-GB" dirty="0" err="1" smtClean="0"/>
              <a:t>baziraju</a:t>
            </a:r>
            <a:r>
              <a:rPr lang="en-GB" dirty="0" smtClean="0"/>
              <a:t> se </a:t>
            </a:r>
            <a:r>
              <a:rPr lang="en-GB" dirty="0" err="1" smtClean="0"/>
              <a:t>pretpostavke</a:t>
            </a:r>
            <a:r>
              <a:rPr lang="en-GB" dirty="0" smtClean="0"/>
              <a:t> </a:t>
            </a:r>
            <a:r>
              <a:rPr lang="en-GB" dirty="0" err="1" smtClean="0"/>
              <a:t>osobe</a:t>
            </a:r>
            <a:r>
              <a:rPr lang="en-GB" dirty="0" smtClean="0"/>
              <a:t> o tome </a:t>
            </a:r>
            <a:r>
              <a:rPr lang="en-GB" b="1" dirty="0" err="1" smtClean="0"/>
              <a:t>kolika</a:t>
            </a:r>
            <a:r>
              <a:rPr lang="en-GB" b="1" dirty="0" smtClean="0"/>
              <a:t> je </a:t>
            </a:r>
            <a:r>
              <a:rPr lang="en-GB" b="1" dirty="0" err="1" smtClean="0"/>
              <a:t>mogućnost</a:t>
            </a:r>
            <a:r>
              <a:rPr lang="en-GB" b="1" dirty="0" smtClean="0"/>
              <a:t> </a:t>
            </a:r>
            <a:r>
              <a:rPr lang="en-GB" b="1" dirty="0" err="1" smtClean="0"/>
              <a:t>da</a:t>
            </a:r>
            <a:r>
              <a:rPr lang="en-GB" b="1" dirty="0" smtClean="0"/>
              <a:t> </a:t>
            </a:r>
            <a:r>
              <a:rPr lang="pl-PL" b="1" i="1" dirty="0" smtClean="0"/>
              <a:t>značajni drugi budu dostupni i da odgovore ukoliko od njih potražimo podršku.</a:t>
            </a:r>
          </a:p>
          <a:p>
            <a:r>
              <a:rPr lang="en-GB" dirty="0" err="1" smtClean="0"/>
              <a:t>Činjenica</a:t>
            </a:r>
            <a:r>
              <a:rPr lang="en-GB" dirty="0" smtClean="0"/>
              <a:t> je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strukture</a:t>
            </a:r>
            <a:r>
              <a:rPr lang="en-GB" dirty="0" smtClean="0"/>
              <a:t> </a:t>
            </a:r>
            <a:r>
              <a:rPr lang="en-GB" dirty="0" err="1" smtClean="0"/>
              <a:t>ovih</a:t>
            </a:r>
            <a:r>
              <a:rPr lang="en-GB" dirty="0" smtClean="0"/>
              <a:t> </a:t>
            </a:r>
            <a:r>
              <a:rPr lang="en-GB" dirty="0" err="1" smtClean="0"/>
              <a:t>modela</a:t>
            </a:r>
            <a:r>
              <a:rPr lang="en-GB" dirty="0" smtClean="0"/>
              <a:t> </a:t>
            </a:r>
            <a:r>
              <a:rPr lang="en-GB" dirty="0" err="1" smtClean="0"/>
              <a:t>zavisi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li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se </a:t>
            </a:r>
            <a:r>
              <a:rPr lang="en-GB" dirty="0" err="1" smtClean="0"/>
              <a:t>jedinka</a:t>
            </a:r>
            <a:r>
              <a:rPr lang="en-GB" dirty="0" smtClean="0"/>
              <a:t> </a:t>
            </a:r>
            <a:r>
              <a:rPr lang="en-GB" dirty="0" err="1" smtClean="0"/>
              <a:t>osećati</a:t>
            </a:r>
            <a:r>
              <a:rPr lang="en-GB" dirty="0" smtClean="0"/>
              <a:t> </a:t>
            </a:r>
            <a:r>
              <a:rPr lang="en-GB" dirty="0" err="1" smtClean="0"/>
              <a:t>sigurnom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joj</a:t>
            </a:r>
            <a:r>
              <a:rPr lang="en-GB" dirty="0" smtClean="0"/>
              <a:t> </a:t>
            </a:r>
            <a:r>
              <a:rPr lang="en-GB" i="1" dirty="0" err="1" smtClean="0"/>
              <a:t>značajni</a:t>
            </a:r>
            <a:r>
              <a:rPr lang="en-GB" i="1" dirty="0" smtClean="0"/>
              <a:t> </a:t>
            </a:r>
            <a:r>
              <a:rPr lang="en-GB" i="1" dirty="0" err="1" smtClean="0"/>
              <a:t>drugi</a:t>
            </a:r>
            <a:r>
              <a:rPr lang="en-GB" i="1" dirty="0" smtClean="0"/>
              <a:t> </a:t>
            </a:r>
            <a:r>
              <a:rPr lang="en-GB" i="1" dirty="0" err="1" smtClean="0"/>
              <a:t>generalno</a:t>
            </a:r>
            <a:r>
              <a:rPr lang="en-GB" i="1" dirty="0" smtClean="0"/>
              <a:t> </a:t>
            </a:r>
            <a:r>
              <a:rPr lang="en-GB" i="1" dirty="0" err="1" smtClean="0"/>
              <a:t>dostupni</a:t>
            </a:r>
            <a:r>
              <a:rPr lang="en-GB" i="1" dirty="0" smtClean="0"/>
              <a:t> </a:t>
            </a:r>
            <a:r>
              <a:rPr lang="en-GB" i="1" dirty="0" err="1" smtClean="0"/>
              <a:t>ili</a:t>
            </a:r>
            <a:r>
              <a:rPr lang="en-GB" i="1" dirty="0" smtClean="0"/>
              <a:t> </a:t>
            </a:r>
            <a:r>
              <a:rPr lang="en-GB" i="1" dirty="0" err="1" smtClean="0"/>
              <a:t>će</a:t>
            </a:r>
            <a:r>
              <a:rPr lang="en-GB" i="1" dirty="0" smtClean="0"/>
              <a:t> u </a:t>
            </a:r>
            <a:r>
              <a:rPr lang="en-GB" i="1" dirty="0" err="1" smtClean="0"/>
              <a:t>manjem</a:t>
            </a:r>
            <a:r>
              <a:rPr lang="en-GB" i="1" dirty="0" smtClean="0"/>
              <a:t> </a:t>
            </a:r>
            <a:r>
              <a:rPr lang="en-GB" i="1" dirty="0" err="1" smtClean="0"/>
              <a:t>ili</a:t>
            </a:r>
            <a:r>
              <a:rPr lang="en-GB" i="1" dirty="0" smtClean="0"/>
              <a:t> </a:t>
            </a:r>
            <a:r>
              <a:rPr lang="en-GB" i="1" dirty="0" err="1" smtClean="0"/>
              <a:t>većem</a:t>
            </a:r>
            <a:r>
              <a:rPr lang="en-GB" i="1" dirty="0" smtClean="0"/>
              <a:t> </a:t>
            </a:r>
            <a:r>
              <a:rPr lang="en-GB" i="1" dirty="0" err="1" smtClean="0"/>
              <a:t>stepenu</a:t>
            </a:r>
            <a:r>
              <a:rPr lang="en-GB" i="1" dirty="0" smtClean="0"/>
              <a:t> </a:t>
            </a:r>
            <a:r>
              <a:rPr lang="en-GB" dirty="0" err="1" smtClean="0"/>
              <a:t>strahovati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joj</a:t>
            </a:r>
            <a:r>
              <a:rPr lang="en-GB" dirty="0" smtClean="0"/>
              <a:t> </a:t>
            </a:r>
            <a:r>
              <a:rPr lang="en-GB" dirty="0" err="1" smtClean="0"/>
              <a:t>nisu</a:t>
            </a:r>
            <a:r>
              <a:rPr lang="en-GB" dirty="0" smtClean="0"/>
              <a:t> </a:t>
            </a:r>
            <a:r>
              <a:rPr lang="en-GB" dirty="0" err="1" smtClean="0"/>
              <a:t>dostupne</a:t>
            </a:r>
            <a:r>
              <a:rPr lang="en-GB" dirty="0" smtClean="0"/>
              <a:t> – </a:t>
            </a:r>
            <a:r>
              <a:rPr lang="en-GB" dirty="0" err="1" smtClean="0"/>
              <a:t>povremeno</a:t>
            </a:r>
            <a:r>
              <a:rPr lang="en-GB" dirty="0" smtClean="0"/>
              <a:t>, </a:t>
            </a:r>
            <a:r>
              <a:rPr lang="en-GB" dirty="0" err="1" smtClean="0"/>
              <a:t>često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veoma</a:t>
            </a:r>
            <a:r>
              <a:rPr lang="en-GB" dirty="0" smtClean="0"/>
              <a:t> </a:t>
            </a:r>
            <a:r>
              <a:rPr lang="en-GB" dirty="0" err="1" smtClean="0"/>
              <a:t>često</a:t>
            </a:r>
            <a:r>
              <a:rPr lang="en-GB" dirty="0" smtClean="0"/>
              <a:t>.”, (</a:t>
            </a:r>
            <a:r>
              <a:rPr lang="en-GB" dirty="0" err="1" smtClean="0"/>
              <a:t>Bowlby</a:t>
            </a:r>
            <a:r>
              <a:rPr lang="en-GB" dirty="0" smtClean="0"/>
              <a:t>, 1972).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Izgradnja</a:t>
            </a:r>
            <a:r>
              <a:rPr lang="en-GB" b="1" dirty="0" smtClean="0"/>
              <a:t> </a:t>
            </a:r>
            <a:r>
              <a:rPr lang="vi-VN" b="1" dirty="0" smtClean="0"/>
              <a:t>odnosa </a:t>
            </a:r>
            <a:r>
              <a:rPr lang="vi-VN" b="1" dirty="0"/>
              <a:t>vezanosti u prvoj godini života </a:t>
            </a:r>
            <a:r>
              <a:rPr lang="en-GB" b="1" dirty="0" smtClean="0"/>
              <a:t>je </a:t>
            </a:r>
            <a:r>
              <a:rPr lang="vi-VN" b="1" dirty="0" smtClean="0"/>
              <a:t>centralni </a:t>
            </a:r>
            <a:r>
              <a:rPr lang="vi-VN" b="1" dirty="0"/>
              <a:t>događaj za dalji </a:t>
            </a:r>
            <a:r>
              <a:rPr lang="vi-VN" b="1" dirty="0" smtClean="0"/>
              <a:t>socioemocionalni</a:t>
            </a:r>
            <a:r>
              <a:rPr lang="en-GB" b="1" dirty="0" smtClean="0"/>
              <a:t> </a:t>
            </a:r>
            <a:r>
              <a:rPr lang="en-GB" b="1" dirty="0" err="1" smtClean="0"/>
              <a:t>razvoj</a:t>
            </a:r>
            <a:r>
              <a:rPr lang="en-GB" dirty="0" smtClean="0"/>
              <a:t>,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unutar</a:t>
            </a:r>
            <a:r>
              <a:rPr lang="en-GB" dirty="0"/>
              <a:t> </a:t>
            </a:r>
            <a:r>
              <a:rPr lang="en-GB" dirty="0" err="1"/>
              <a:t>sigurnog</a:t>
            </a:r>
            <a:r>
              <a:rPr lang="en-GB" dirty="0"/>
              <a:t> </a:t>
            </a:r>
            <a:r>
              <a:rPr lang="en-GB" dirty="0" err="1"/>
              <a:t>odnosa</a:t>
            </a:r>
            <a:r>
              <a:rPr lang="en-GB" dirty="0"/>
              <a:t> </a:t>
            </a:r>
            <a:r>
              <a:rPr lang="en-GB" dirty="0" err="1"/>
              <a:t>vezanosti</a:t>
            </a:r>
            <a:r>
              <a:rPr lang="en-GB" dirty="0"/>
              <a:t> </a:t>
            </a:r>
            <a:r>
              <a:rPr lang="en-GB" dirty="0" err="1"/>
              <a:t>ostvaruju</a:t>
            </a:r>
            <a:r>
              <a:rPr lang="en-GB" dirty="0"/>
              <a:t> </a:t>
            </a:r>
            <a:r>
              <a:rPr lang="en-GB" dirty="0" err="1" smtClean="0"/>
              <a:t>optimalni</a:t>
            </a:r>
            <a:r>
              <a:rPr lang="en-GB" dirty="0"/>
              <a:t> </a:t>
            </a:r>
            <a:r>
              <a:rPr lang="en-GB" dirty="0" err="1" smtClean="0"/>
              <a:t>uslovi</a:t>
            </a:r>
            <a:r>
              <a:rPr lang="en-GB" dirty="0" smtClean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sazrevanje</a:t>
            </a:r>
            <a:r>
              <a:rPr lang="en-GB" dirty="0"/>
              <a:t> </a:t>
            </a:r>
            <a:r>
              <a:rPr lang="en-GB" dirty="0" err="1"/>
              <a:t>specifičnih</a:t>
            </a:r>
            <a:r>
              <a:rPr lang="en-GB" dirty="0"/>
              <a:t> </a:t>
            </a:r>
            <a:r>
              <a:rPr lang="en-GB" dirty="0" err="1"/>
              <a:t>nervnih</a:t>
            </a:r>
            <a:r>
              <a:rPr lang="en-GB" dirty="0"/>
              <a:t> </a:t>
            </a:r>
            <a:r>
              <a:rPr lang="en-GB" dirty="0" err="1"/>
              <a:t>struktura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zadužene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 smtClean="0"/>
              <a:t>afektivnu</a:t>
            </a:r>
            <a:r>
              <a:rPr lang="en-GB" dirty="0"/>
              <a:t> </a:t>
            </a:r>
            <a:r>
              <a:rPr lang="en-GB" dirty="0" err="1" smtClean="0"/>
              <a:t>kontrolu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posreduju</a:t>
            </a:r>
            <a:r>
              <a:rPr lang="en-GB" dirty="0"/>
              <a:t> u </a:t>
            </a:r>
            <a:r>
              <a:rPr lang="en-GB" dirty="0" err="1"/>
              <a:t>svim</a:t>
            </a:r>
            <a:r>
              <a:rPr lang="en-GB" dirty="0"/>
              <a:t> </a:t>
            </a:r>
            <a:r>
              <a:rPr lang="en-GB" dirty="0" err="1"/>
              <a:t>interpersonalnim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intrapsihičkim</a:t>
            </a:r>
            <a:r>
              <a:rPr lang="en-GB" dirty="0"/>
              <a:t> </a:t>
            </a:r>
            <a:r>
              <a:rPr lang="en-GB" dirty="0" err="1"/>
              <a:t>aspektima</a:t>
            </a:r>
            <a:r>
              <a:rPr lang="en-GB" dirty="0"/>
              <a:t> </a:t>
            </a:r>
            <a:r>
              <a:rPr lang="en-GB" dirty="0" err="1" smtClean="0"/>
              <a:t>budućih</a:t>
            </a:r>
            <a:r>
              <a:rPr lang="en-GB" dirty="0"/>
              <a:t> </a:t>
            </a:r>
            <a:r>
              <a:rPr lang="en-GB" dirty="0" err="1" smtClean="0"/>
              <a:t>socioemocionalnih</a:t>
            </a:r>
            <a:r>
              <a:rPr lang="en-GB" dirty="0" smtClean="0"/>
              <a:t> </a:t>
            </a:r>
            <a:r>
              <a:rPr lang="en-GB" dirty="0" err="1" smtClean="0"/>
              <a:t>funkcija</a:t>
            </a:r>
            <a:r>
              <a:rPr lang="en-GB" dirty="0" smtClean="0"/>
              <a:t>.</a:t>
            </a:r>
            <a:r>
              <a:rPr lang="pl-PL" dirty="0" smtClean="0"/>
              <a:t>(Schore, 2003) 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U  </a:t>
            </a:r>
            <a:r>
              <a:rPr lang="en-GB" dirty="0" err="1" smtClean="0"/>
              <a:t>istraživanju</a:t>
            </a:r>
            <a:r>
              <a:rPr lang="en-GB" dirty="0" smtClean="0"/>
              <a:t>, </a:t>
            </a:r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stara</a:t>
            </a:r>
            <a:r>
              <a:rPr lang="en-GB" dirty="0" smtClean="0"/>
              <a:t> tri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gledala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vi-VN" dirty="0" smtClean="0"/>
              <a:t>igru sa lutkama u kojoj je bilo i pozitivnih i negativnih događaja, a zatim su (pola</a:t>
            </a:r>
            <a:r>
              <a:rPr lang="en-GB" dirty="0" smtClean="0"/>
              <a:t> </a:t>
            </a:r>
            <a:r>
              <a:rPr lang="vi-VN" dirty="0" smtClean="0"/>
              <a:t>sata nakon predstave) razgovarala sa ispitivačem o događajima kojih se sećaju.</a:t>
            </a:r>
            <a:r>
              <a:rPr lang="en-GB" dirty="0" smtClean="0"/>
              <a:t> (</a:t>
            </a:r>
            <a:r>
              <a:rPr lang="en-GB" dirty="0" err="1" smtClean="0"/>
              <a:t>J.Belsky</a:t>
            </a:r>
            <a:r>
              <a:rPr lang="en-GB" dirty="0" smtClean="0"/>
              <a:t> et al. 1995). </a:t>
            </a:r>
            <a:endParaRPr lang="vi-VN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sz="3800" b="1" dirty="0" err="1" smtClean="0"/>
              <a:t>Sigurno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afektivno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vezana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deca</a:t>
            </a:r>
            <a:r>
              <a:rPr lang="en-GB" sz="3800" b="1" dirty="0" smtClean="0"/>
              <a:t> u </a:t>
            </a:r>
            <a:r>
              <a:rPr lang="en-GB" sz="3800" b="1" dirty="0" err="1" smtClean="0"/>
              <a:t>odnosu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na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nesigurno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afektivno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vezanu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decu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značajno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preciznije</a:t>
            </a:r>
            <a:r>
              <a:rPr lang="en-GB" sz="3800" b="1" dirty="0" smtClean="0"/>
              <a:t>, </a:t>
            </a:r>
            <a:r>
              <a:rPr lang="en-GB" sz="3800" b="1" dirty="0" err="1" smtClean="0"/>
              <a:t>sa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mnogo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više</a:t>
            </a:r>
            <a:r>
              <a:rPr lang="en-GB" sz="3800" b="1" dirty="0" smtClean="0"/>
              <a:t> </a:t>
            </a:r>
            <a:r>
              <a:rPr lang="en-GB" sz="3800" b="1" dirty="0" err="1" smtClean="0"/>
              <a:t>detalja</a:t>
            </a:r>
            <a:r>
              <a:rPr lang="en-GB" sz="3800" b="1" dirty="0" smtClean="0"/>
              <a:t>, </a:t>
            </a:r>
            <a:r>
              <a:rPr lang="en-GB" sz="3800" b="1" dirty="0" err="1" smtClean="0"/>
              <a:t>sećala</a:t>
            </a:r>
            <a:r>
              <a:rPr lang="en-GB" sz="3800" b="1" dirty="0" smtClean="0"/>
              <a:t> </a:t>
            </a:r>
            <a:r>
              <a:rPr lang="pl-PL" sz="3800" b="1" dirty="0" smtClean="0"/>
              <a:t>pozitivnih nego negativnih događaja. </a:t>
            </a:r>
            <a:endParaRPr lang="en-GB" sz="3800" b="1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pl-PL" dirty="0" smtClean="0"/>
              <a:t>Ovaj nalaz ukazuje na razlike u načinu</a:t>
            </a:r>
            <a:r>
              <a:rPr lang="en-GB" dirty="0" smtClean="0"/>
              <a:t> </a:t>
            </a:r>
            <a:r>
              <a:rPr lang="vi-VN" dirty="0" smtClean="0"/>
              <a:t>procesiranja događaja i sugeriše da ista iskustva mogu pridobiti različitu pažnju u</a:t>
            </a:r>
            <a:r>
              <a:rPr lang="en-GB" dirty="0" smtClean="0"/>
              <a:t> </a:t>
            </a:r>
            <a:r>
              <a:rPr lang="vi-VN" dirty="0" smtClean="0"/>
              <a:t>zavisnosti od URM procesiranja. Deca u čijem sećanju preovlađuje pozitivno nad</a:t>
            </a:r>
            <a:r>
              <a:rPr lang="en-GB" dirty="0" smtClean="0"/>
              <a:t> </a:t>
            </a:r>
            <a:r>
              <a:rPr lang="en-GB" dirty="0" err="1" smtClean="0"/>
              <a:t>negativnim</a:t>
            </a:r>
            <a:r>
              <a:rPr lang="en-GB" dirty="0" smtClean="0"/>
              <a:t> </a:t>
            </a:r>
            <a:r>
              <a:rPr lang="en-GB" dirty="0" err="1" smtClean="0"/>
              <a:t>verovatno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slično</a:t>
            </a:r>
            <a:r>
              <a:rPr lang="en-GB" dirty="0" smtClean="0"/>
              <a:t> </a:t>
            </a:r>
            <a:r>
              <a:rPr lang="en-GB" dirty="0" err="1" smtClean="0"/>
              <a:t>reagovati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buduća</a:t>
            </a:r>
            <a:r>
              <a:rPr lang="en-GB" dirty="0" smtClean="0"/>
              <a:t> </a:t>
            </a:r>
            <a:r>
              <a:rPr lang="en-GB" dirty="0" err="1" smtClean="0"/>
              <a:t>iskustva</a:t>
            </a:r>
            <a:r>
              <a:rPr lang="en-GB" dirty="0" smtClean="0"/>
              <a:t>, </a:t>
            </a:r>
            <a:r>
              <a:rPr lang="en-GB" dirty="0" err="1" smtClean="0"/>
              <a:t>forsirajući</a:t>
            </a:r>
            <a:r>
              <a:rPr lang="en-GB" dirty="0" smtClean="0"/>
              <a:t> </a:t>
            </a:r>
            <a:r>
              <a:rPr lang="en-GB" dirty="0" err="1" smtClean="0"/>
              <a:t>pozitivna</a:t>
            </a:r>
            <a:r>
              <a:rPr lang="en-GB" dirty="0" smtClean="0"/>
              <a:t> </a:t>
            </a:r>
            <a:r>
              <a:rPr lang="en-GB" dirty="0" err="1" smtClean="0"/>
              <a:t>nad</a:t>
            </a:r>
            <a:r>
              <a:rPr lang="en-GB" dirty="0" smtClean="0"/>
              <a:t> </a:t>
            </a:r>
            <a:r>
              <a:rPr lang="en-GB" dirty="0" err="1" smtClean="0"/>
              <a:t>negativnim</a:t>
            </a:r>
            <a:r>
              <a:rPr lang="en-GB" dirty="0" smtClean="0"/>
              <a:t> </a:t>
            </a:r>
            <a:r>
              <a:rPr lang="en-GB" dirty="0" err="1" smtClean="0"/>
              <a:t>iskustvima</a:t>
            </a:r>
            <a:r>
              <a:rPr lang="en-GB" dirty="0" smtClean="0"/>
              <a:t>. </a:t>
            </a:r>
            <a:r>
              <a:rPr lang="en-GB" dirty="0" err="1" smtClean="0"/>
              <a:t>Dakle</a:t>
            </a:r>
            <a:r>
              <a:rPr lang="en-GB" dirty="0" smtClean="0"/>
              <a:t>, </a:t>
            </a:r>
            <a:r>
              <a:rPr lang="en-GB" dirty="0" err="1" smtClean="0"/>
              <a:t>rana</a:t>
            </a:r>
            <a:r>
              <a:rPr lang="en-GB" dirty="0" smtClean="0"/>
              <a:t> </a:t>
            </a:r>
            <a:r>
              <a:rPr lang="en-GB" dirty="0" err="1" smtClean="0"/>
              <a:t>sigurna</a:t>
            </a:r>
            <a:r>
              <a:rPr lang="en-GB" dirty="0" smtClean="0"/>
              <a:t> </a:t>
            </a:r>
            <a:r>
              <a:rPr lang="en-GB" dirty="0" err="1" smtClean="0"/>
              <a:t>afektivna</a:t>
            </a:r>
            <a:r>
              <a:rPr lang="en-GB" dirty="0" smtClean="0"/>
              <a:t> </a:t>
            </a:r>
            <a:r>
              <a:rPr lang="en-GB" dirty="0" err="1" smtClean="0"/>
              <a:t>vezanost</a:t>
            </a:r>
            <a:r>
              <a:rPr lang="en-GB" dirty="0" smtClean="0"/>
              <a:t> bi </a:t>
            </a:r>
            <a:r>
              <a:rPr lang="en-GB" dirty="0" err="1" smtClean="0"/>
              <a:t>mogla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bude</a:t>
            </a:r>
            <a:r>
              <a:rPr lang="en-GB" dirty="0" smtClean="0"/>
              <a:t> </a:t>
            </a:r>
            <a:r>
              <a:rPr lang="en-GB" i="1" dirty="0" err="1" smtClean="0"/>
              <a:t>predrasuda</a:t>
            </a:r>
            <a:r>
              <a:rPr lang="en-GB" i="1" dirty="0" smtClean="0"/>
              <a:t> </a:t>
            </a:r>
            <a:r>
              <a:rPr lang="en-GB" i="1" dirty="0" err="1" smtClean="0"/>
              <a:t>koja</a:t>
            </a:r>
            <a:r>
              <a:rPr lang="en-GB" i="1" dirty="0" smtClean="0"/>
              <a:t> </a:t>
            </a:r>
            <a:r>
              <a:rPr lang="en-GB" i="1" dirty="0" err="1" smtClean="0"/>
              <a:t>dovodi</a:t>
            </a:r>
            <a:r>
              <a:rPr lang="en-GB" i="1" dirty="0" smtClean="0"/>
              <a:t> do </a:t>
            </a:r>
            <a:r>
              <a:rPr lang="en-GB" i="1" dirty="0" err="1" smtClean="0"/>
              <a:t>prevage</a:t>
            </a:r>
            <a:r>
              <a:rPr lang="en-GB" i="1" dirty="0" smtClean="0"/>
              <a:t> </a:t>
            </a:r>
            <a:r>
              <a:rPr lang="en-GB" i="1" dirty="0" err="1" smtClean="0"/>
              <a:t>pozitivnih</a:t>
            </a:r>
            <a:r>
              <a:rPr lang="en-GB" i="1" dirty="0" smtClean="0"/>
              <a:t> </a:t>
            </a:r>
            <a:r>
              <a:rPr lang="en-GB" i="1" dirty="0" err="1" smtClean="0"/>
              <a:t>nad</a:t>
            </a:r>
            <a:r>
              <a:rPr lang="en-GB" i="1" dirty="0" smtClean="0"/>
              <a:t> </a:t>
            </a:r>
            <a:r>
              <a:rPr lang="en-GB" i="1" dirty="0" err="1" smtClean="0"/>
              <a:t>negativnim</a:t>
            </a:r>
            <a:r>
              <a:rPr lang="en-GB" i="1" dirty="0" smtClean="0"/>
              <a:t> </a:t>
            </a:r>
            <a:r>
              <a:rPr lang="en-GB" i="1" dirty="0" err="1" smtClean="0"/>
              <a:t>dešavanjima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err="1" smtClean="0"/>
              <a:t>Senzitivnost</a:t>
            </a:r>
            <a:r>
              <a:rPr lang="en-GB" u="sng" dirty="0" smtClean="0"/>
              <a:t> </a:t>
            </a:r>
            <a:r>
              <a:rPr lang="en-GB" u="sng" dirty="0" err="1" smtClean="0"/>
              <a:t>odraslog</a:t>
            </a:r>
            <a:r>
              <a:rPr lang="en-GB" u="sng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orijentacija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detetove</a:t>
            </a:r>
            <a:r>
              <a:rPr lang="en-GB" dirty="0" smtClean="0"/>
              <a:t> </a:t>
            </a:r>
            <a:r>
              <a:rPr lang="en-GB" dirty="0" err="1" smtClean="0"/>
              <a:t>potrebe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Na primer, </a:t>
            </a:r>
            <a:r>
              <a:rPr lang="en-GB" dirty="0" err="1" smtClean="0"/>
              <a:t>ukoliko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, </a:t>
            </a:r>
            <a:r>
              <a:rPr lang="en-GB" dirty="0" err="1" smtClean="0"/>
              <a:t>ubrzo</a:t>
            </a:r>
            <a:r>
              <a:rPr lang="en-GB" dirty="0" smtClean="0"/>
              <a:t> </a:t>
            </a:r>
            <a:r>
              <a:rPr lang="en-GB" dirty="0" err="1" smtClean="0"/>
              <a:t>pošto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je </a:t>
            </a:r>
            <a:r>
              <a:rPr lang="en-GB" dirty="0" err="1" smtClean="0"/>
              <a:t>majka</a:t>
            </a:r>
            <a:r>
              <a:rPr lang="en-GB" dirty="0" smtClean="0"/>
              <a:t> </a:t>
            </a:r>
            <a:r>
              <a:rPr lang="en-GB" dirty="0" err="1" smtClean="0"/>
              <a:t>uzela</a:t>
            </a:r>
            <a:r>
              <a:rPr lang="en-GB" dirty="0" smtClean="0"/>
              <a:t> u </a:t>
            </a:r>
            <a:r>
              <a:rPr lang="en-GB" dirty="0" err="1" smtClean="0"/>
              <a:t>naručje</a:t>
            </a:r>
            <a:r>
              <a:rPr lang="en-GB" dirty="0" smtClean="0"/>
              <a:t>, </a:t>
            </a:r>
            <a:r>
              <a:rPr lang="en-GB" dirty="0" err="1" smtClean="0"/>
              <a:t>nogom</a:t>
            </a:r>
            <a:r>
              <a:rPr lang="en-GB" dirty="0" smtClean="0"/>
              <a:t> </a:t>
            </a:r>
            <a:r>
              <a:rPr lang="en-GB" dirty="0" err="1" smtClean="0"/>
              <a:t>udara</a:t>
            </a:r>
            <a:r>
              <a:rPr lang="en-GB" dirty="0" smtClean="0"/>
              <a:t> </a:t>
            </a:r>
            <a:r>
              <a:rPr lang="en-GB" dirty="0" err="1" smtClean="0"/>
              <a:t>majku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signalizira</a:t>
            </a:r>
            <a:r>
              <a:rPr lang="en-GB" dirty="0" smtClean="0"/>
              <a:t> </a:t>
            </a:r>
            <a:r>
              <a:rPr lang="en-GB" dirty="0" err="1" smtClean="0"/>
              <a:t>joj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želi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 smtClean="0"/>
              <a:t>spusti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naručja</a:t>
            </a:r>
            <a:r>
              <a:rPr lang="en-GB" dirty="0" smtClean="0"/>
              <a:t>, </a:t>
            </a:r>
            <a:r>
              <a:rPr lang="en-GB" dirty="0" err="1" smtClean="0"/>
              <a:t>ona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pokušati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osmisli</a:t>
            </a:r>
            <a:r>
              <a:rPr lang="en-GB" dirty="0" smtClean="0"/>
              <a:t> </a:t>
            </a:r>
            <a:r>
              <a:rPr lang="en-GB" dirty="0" err="1" smtClean="0"/>
              <a:t>njegov</a:t>
            </a:r>
            <a:r>
              <a:rPr lang="en-GB" dirty="0" smtClean="0"/>
              <a:t> </a:t>
            </a:r>
            <a:r>
              <a:rPr lang="en-GB" dirty="0" err="1" smtClean="0"/>
              <a:t>postupak</a:t>
            </a:r>
            <a:r>
              <a:rPr lang="en-GB" dirty="0" smtClean="0"/>
              <a:t>. </a:t>
            </a:r>
          </a:p>
          <a:p>
            <a:pPr>
              <a:buNone/>
            </a:pPr>
            <a:r>
              <a:rPr lang="en-GB" dirty="0" err="1" smtClean="0"/>
              <a:t>Njen</a:t>
            </a:r>
            <a:r>
              <a:rPr lang="en-GB" dirty="0" smtClean="0"/>
              <a:t> </a:t>
            </a:r>
            <a:r>
              <a:rPr lang="en-GB" dirty="0" err="1" smtClean="0"/>
              <a:t>komentar</a:t>
            </a:r>
            <a:r>
              <a:rPr lang="en-GB" dirty="0" smtClean="0"/>
              <a:t> bi </a:t>
            </a:r>
            <a:r>
              <a:rPr lang="en-GB" dirty="0" err="1" smtClean="0"/>
              <a:t>mogao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glasi</a:t>
            </a:r>
            <a:r>
              <a:rPr lang="en-GB" dirty="0" smtClean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„</a:t>
            </a:r>
            <a:r>
              <a:rPr lang="en-GB" dirty="0" err="1" smtClean="0"/>
              <a:t>Hoćeš</a:t>
            </a:r>
            <a:r>
              <a:rPr lang="en-GB" dirty="0" smtClean="0"/>
              <a:t> dole,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se </a:t>
            </a:r>
            <a:r>
              <a:rPr lang="en-GB" dirty="0" err="1" smtClean="0"/>
              <a:t>setio</a:t>
            </a:r>
            <a:r>
              <a:rPr lang="en-GB" dirty="0" smtClean="0"/>
              <a:t> </a:t>
            </a:r>
            <a:r>
              <a:rPr lang="en-GB" dirty="0" err="1" smtClean="0"/>
              <a:t>igračke</a:t>
            </a:r>
            <a:r>
              <a:rPr lang="en-GB" dirty="0" smtClean="0"/>
              <a:t> </a:t>
            </a:r>
            <a:r>
              <a:rPr lang="en-GB" dirty="0" err="1" smtClean="0"/>
              <a:t>koju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malopre</a:t>
            </a:r>
            <a:r>
              <a:rPr lang="en-GB" dirty="0" smtClean="0"/>
              <a:t> video?”,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„</a:t>
            </a:r>
            <a:r>
              <a:rPr lang="en-GB" dirty="0" err="1" smtClean="0"/>
              <a:t>Hoćeš</a:t>
            </a:r>
            <a:r>
              <a:rPr lang="en-GB" dirty="0" smtClean="0"/>
              <a:t> dole?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tražio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pt-BR" dirty="0" smtClean="0"/>
              <a:t>uzmem, ako si hteo da se igraš?”.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Transgeneracijski</a:t>
            </a:r>
            <a:r>
              <a:rPr lang="en-GB" dirty="0" smtClean="0"/>
              <a:t> </a:t>
            </a:r>
            <a:r>
              <a:rPr lang="en-GB" dirty="0" err="1" smtClean="0"/>
              <a:t>prenos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Ono što je u domaćim uslovima</a:t>
            </a:r>
            <a:r>
              <a:rPr lang="en-GB" dirty="0" smtClean="0"/>
              <a:t> </a:t>
            </a:r>
            <a:r>
              <a:rPr lang="en-GB" dirty="0" err="1" smtClean="0"/>
              <a:t>dobijeno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zaslužuje</a:t>
            </a:r>
            <a:r>
              <a:rPr lang="en-GB" dirty="0" smtClean="0"/>
              <a:t> </a:t>
            </a:r>
            <a:r>
              <a:rPr lang="en-GB" dirty="0" err="1" smtClean="0"/>
              <a:t>kros</a:t>
            </a:r>
            <a:r>
              <a:rPr lang="en-GB" dirty="0" smtClean="0"/>
              <a:t> </a:t>
            </a:r>
            <a:r>
              <a:rPr lang="en-GB" dirty="0" err="1" smtClean="0"/>
              <a:t>kulturnu</a:t>
            </a:r>
            <a:r>
              <a:rPr lang="en-GB" dirty="0" smtClean="0"/>
              <a:t> </a:t>
            </a:r>
            <a:r>
              <a:rPr lang="en-GB" dirty="0" err="1" smtClean="0"/>
              <a:t>proveru</a:t>
            </a:r>
            <a:r>
              <a:rPr lang="en-GB" dirty="0" smtClean="0"/>
              <a:t> je </a:t>
            </a:r>
            <a:r>
              <a:rPr lang="en-GB" dirty="0" err="1" smtClean="0"/>
              <a:t>podatak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obrasci</a:t>
            </a:r>
            <a:r>
              <a:rPr lang="en-GB" dirty="0" smtClean="0"/>
              <a:t> </a:t>
            </a:r>
            <a:r>
              <a:rPr lang="en-GB" dirty="0" err="1" smtClean="0"/>
              <a:t>prenose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ženskoj</a:t>
            </a:r>
            <a:r>
              <a:rPr lang="en-GB" dirty="0" smtClean="0"/>
              <a:t> </a:t>
            </a:r>
            <a:r>
              <a:rPr lang="en-GB" dirty="0" err="1" smtClean="0"/>
              <a:t>liniji</a:t>
            </a:r>
            <a:r>
              <a:rPr lang="en-GB" dirty="0" smtClean="0"/>
              <a:t>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majke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kćerku</a:t>
            </a:r>
            <a:r>
              <a:rPr lang="en-GB" dirty="0" smtClean="0"/>
              <a:t>,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je </a:t>
            </a:r>
            <a:r>
              <a:rPr lang="en-GB" dirty="0" err="1" smtClean="0"/>
              <a:t>uticaj</a:t>
            </a:r>
            <a:r>
              <a:rPr lang="en-GB" dirty="0" smtClean="0"/>
              <a:t> bake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njenih</a:t>
            </a:r>
            <a:r>
              <a:rPr lang="en-GB" dirty="0" smtClean="0"/>
              <a:t> </a:t>
            </a:r>
            <a:r>
              <a:rPr lang="en-GB" dirty="0" err="1" smtClean="0"/>
              <a:t>vaspitnih</a:t>
            </a:r>
            <a:r>
              <a:rPr lang="en-GB" dirty="0" smtClean="0"/>
              <a:t> </a:t>
            </a:r>
            <a:r>
              <a:rPr lang="en-GB" dirty="0" err="1" smtClean="0"/>
              <a:t>stavova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afektivnu</a:t>
            </a:r>
            <a:r>
              <a:rPr lang="en-GB" dirty="0" smtClean="0"/>
              <a:t> </a:t>
            </a:r>
            <a:r>
              <a:rPr lang="en-GB" dirty="0" err="1" smtClean="0"/>
              <a:t>bazu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 </a:t>
            </a:r>
            <a:r>
              <a:rPr lang="en-GB" dirty="0" err="1" smtClean="0"/>
              <a:t>mnogo</a:t>
            </a:r>
            <a:r>
              <a:rPr lang="en-GB" dirty="0" smtClean="0"/>
              <a:t> </a:t>
            </a:r>
            <a:r>
              <a:rPr lang="en-GB" dirty="0" err="1" smtClean="0"/>
              <a:t>značajniji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zastupljeniji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uticaja</a:t>
            </a:r>
            <a:r>
              <a:rPr lang="en-GB" dirty="0" smtClean="0"/>
              <a:t> </a:t>
            </a:r>
            <a:r>
              <a:rPr lang="en-GB" dirty="0" err="1" smtClean="0"/>
              <a:t>oca</a:t>
            </a:r>
            <a:r>
              <a:rPr lang="en-GB" dirty="0" smtClean="0"/>
              <a:t>. (</a:t>
            </a:r>
            <a:r>
              <a:rPr lang="en-GB" dirty="0" err="1" smtClean="0"/>
              <a:t>Stefanović-Stanojević</a:t>
            </a:r>
            <a:r>
              <a:rPr lang="en-GB" dirty="0" smtClean="0"/>
              <a:t>, 2008).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Vaspitač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sigurna</a:t>
            </a:r>
            <a:r>
              <a:rPr lang="en-GB" dirty="0" smtClean="0"/>
              <a:t> </a:t>
            </a:r>
            <a:r>
              <a:rPr lang="en-GB" dirty="0" err="1" smtClean="0"/>
              <a:t>baza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decu</a:t>
            </a:r>
            <a:r>
              <a:rPr lang="en-GB" dirty="0" smtClean="0"/>
              <a:t> </a:t>
            </a:r>
            <a:r>
              <a:rPr lang="en-GB" dirty="0" err="1" smtClean="0"/>
              <a:t>nesigurnih</a:t>
            </a:r>
            <a:r>
              <a:rPr lang="en-GB" dirty="0" smtClean="0"/>
              <a:t> </a:t>
            </a:r>
            <a:r>
              <a:rPr lang="en-GB" dirty="0" err="1" smtClean="0"/>
              <a:t>obrazaca</a:t>
            </a:r>
            <a:r>
              <a:rPr lang="en-GB" dirty="0" smtClean="0"/>
              <a:t> u </a:t>
            </a:r>
            <a:r>
              <a:rPr lang="en-GB" dirty="0" err="1" smtClean="0"/>
              <a:t>primarnim</a:t>
            </a:r>
            <a:r>
              <a:rPr lang="en-GB" dirty="0" smtClean="0"/>
              <a:t> </a:t>
            </a:r>
            <a:r>
              <a:rPr lang="en-GB" dirty="0" err="1" smtClean="0"/>
              <a:t>relacijama</a:t>
            </a:r>
            <a:r>
              <a:rPr lang="en-GB" dirty="0" smtClean="0"/>
              <a:t>, </a:t>
            </a:r>
            <a:r>
              <a:rPr lang="en-GB" dirty="0" err="1" smtClean="0"/>
              <a:t>istraživanja</a:t>
            </a:r>
            <a:r>
              <a:rPr lang="en-GB" dirty="0" smtClean="0"/>
              <a:t> </a:t>
            </a:r>
            <a:r>
              <a:rPr lang="en-GB" dirty="0" err="1" smtClean="0"/>
              <a:t>pokazuju</a:t>
            </a:r>
            <a:r>
              <a:rPr lang="en-GB" dirty="0" smtClean="0"/>
              <a:t> </a:t>
            </a:r>
            <a:r>
              <a:rPr lang="en-GB" dirty="0" err="1" smtClean="0"/>
              <a:t>značajnu</a:t>
            </a:r>
            <a:r>
              <a:rPr lang="en-GB" dirty="0" smtClean="0"/>
              <a:t> </a:t>
            </a:r>
            <a:r>
              <a:rPr lang="en-GB" u="sng" dirty="0" err="1" smtClean="0"/>
              <a:t>kompenzatornu</a:t>
            </a:r>
            <a:r>
              <a:rPr lang="en-GB" u="sng" dirty="0" smtClean="0"/>
              <a:t> </a:t>
            </a:r>
            <a:r>
              <a:rPr lang="en-GB" u="sng" dirty="0" err="1" smtClean="0"/>
              <a:t>ulogu</a:t>
            </a:r>
            <a:r>
              <a:rPr lang="en-GB" u="sng" dirty="0" smtClean="0"/>
              <a:t> </a:t>
            </a:r>
            <a:r>
              <a:rPr lang="en-GB" u="sng" dirty="0" err="1" smtClean="0"/>
              <a:t>visoko</a:t>
            </a:r>
            <a:r>
              <a:rPr lang="en-GB" u="sng" dirty="0" smtClean="0"/>
              <a:t> </a:t>
            </a:r>
            <a:r>
              <a:rPr lang="en-GB" u="sng" dirty="0" err="1" smtClean="0"/>
              <a:t>kvalitetnog</a:t>
            </a:r>
            <a:r>
              <a:rPr lang="en-GB" u="sng" dirty="0" smtClean="0"/>
              <a:t> </a:t>
            </a:r>
            <a:r>
              <a:rPr lang="en-GB" u="sng" dirty="0" err="1" smtClean="0"/>
              <a:t>odnosa</a:t>
            </a:r>
            <a:r>
              <a:rPr lang="en-GB" u="sng" dirty="0" smtClean="0"/>
              <a:t> </a:t>
            </a:r>
            <a:r>
              <a:rPr lang="en-GB" u="sng" dirty="0" err="1" smtClean="0"/>
              <a:t>sa</a:t>
            </a:r>
            <a:r>
              <a:rPr lang="en-GB" u="sng" dirty="0" smtClean="0"/>
              <a:t> </a:t>
            </a:r>
            <a:r>
              <a:rPr lang="en-GB" u="sng" dirty="0" err="1" smtClean="0"/>
              <a:t>vaspitačem</a:t>
            </a:r>
            <a:r>
              <a:rPr lang="en-GB" dirty="0" smtClean="0"/>
              <a:t> u </a:t>
            </a:r>
            <a:r>
              <a:rPr lang="en-GB" dirty="0" err="1" smtClean="0"/>
              <a:t>ranom</a:t>
            </a:r>
            <a:r>
              <a:rPr lang="en-GB" dirty="0" smtClean="0"/>
              <a:t> </a:t>
            </a:r>
            <a:r>
              <a:rPr lang="en-GB" dirty="0" err="1" smtClean="0"/>
              <a:t>detinjstvu</a:t>
            </a:r>
            <a:r>
              <a:rPr lang="en-GB" dirty="0" smtClean="0"/>
              <a:t> (O </a:t>
            </a:r>
            <a:r>
              <a:rPr lang="en-GB" dirty="0" err="1" smtClean="0"/>
              <a:t>Conor</a:t>
            </a:r>
            <a:r>
              <a:rPr lang="en-GB" dirty="0" smtClean="0"/>
              <a:t>, 2010). </a:t>
            </a:r>
          </a:p>
          <a:p>
            <a:r>
              <a:rPr lang="en-GB" dirty="0" err="1" smtClean="0"/>
              <a:t>Mogućnost</a:t>
            </a:r>
            <a:r>
              <a:rPr lang="en-GB" dirty="0" smtClean="0"/>
              <a:t> </a:t>
            </a:r>
            <a:r>
              <a:rPr lang="en-GB" dirty="0" err="1" smtClean="0"/>
              <a:t>koju</a:t>
            </a:r>
            <a:r>
              <a:rPr lang="en-GB" dirty="0" smtClean="0"/>
              <a:t> </a:t>
            </a:r>
            <a:r>
              <a:rPr lang="en-GB" dirty="0" err="1" smtClean="0"/>
              <a:t>vaspitač</a:t>
            </a:r>
            <a:r>
              <a:rPr lang="en-GB" dirty="0" smtClean="0"/>
              <a:t>, </a:t>
            </a:r>
            <a:r>
              <a:rPr lang="en-GB" dirty="0" err="1" smtClean="0"/>
              <a:t>kreirajući</a:t>
            </a:r>
            <a:r>
              <a:rPr lang="en-GB" dirty="0" smtClean="0"/>
              <a:t> </a:t>
            </a:r>
            <a:r>
              <a:rPr lang="en-GB" dirty="0" err="1" smtClean="0"/>
              <a:t>sekundarnu</a:t>
            </a:r>
            <a:r>
              <a:rPr lang="en-GB" dirty="0" smtClean="0"/>
              <a:t> </a:t>
            </a:r>
            <a:r>
              <a:rPr lang="en-GB" dirty="0" err="1" smtClean="0"/>
              <a:t>sigurnu</a:t>
            </a:r>
            <a:r>
              <a:rPr lang="en-GB" dirty="0" smtClean="0"/>
              <a:t> </a:t>
            </a:r>
            <a:r>
              <a:rPr lang="en-GB" dirty="0" err="1" smtClean="0"/>
              <a:t>bazu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, </a:t>
            </a:r>
            <a:r>
              <a:rPr lang="en-GB" dirty="0" err="1" smtClean="0"/>
              <a:t>ima</a:t>
            </a:r>
            <a:r>
              <a:rPr lang="en-GB" dirty="0" smtClean="0"/>
              <a:t> u </a:t>
            </a:r>
            <a:r>
              <a:rPr lang="en-GB" dirty="0" err="1" smtClean="0"/>
              <a:t>kreiranju</a:t>
            </a:r>
            <a:r>
              <a:rPr lang="en-GB" dirty="0" smtClean="0"/>
              <a:t> </a:t>
            </a:r>
            <a:r>
              <a:rPr lang="en-GB" dirty="0" err="1" smtClean="0"/>
              <a:t>optimalnijih</a:t>
            </a:r>
            <a:r>
              <a:rPr lang="en-GB" dirty="0" smtClean="0"/>
              <a:t> </a:t>
            </a:r>
            <a:r>
              <a:rPr lang="en-GB" dirty="0" err="1" smtClean="0"/>
              <a:t>uslova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, </a:t>
            </a:r>
            <a:r>
              <a:rPr lang="en-GB" dirty="0" err="1" smtClean="0"/>
              <a:t>koriste</a:t>
            </a:r>
            <a:r>
              <a:rPr lang="en-GB" dirty="0" smtClean="0"/>
              <a:t> </a:t>
            </a:r>
            <a:r>
              <a:rPr lang="en-GB" dirty="0" err="1" smtClean="0"/>
              <a:t>različiti</a:t>
            </a:r>
            <a:r>
              <a:rPr lang="en-GB" dirty="0" smtClean="0"/>
              <a:t> </a:t>
            </a:r>
            <a:r>
              <a:rPr lang="en-GB" dirty="0" err="1" smtClean="0"/>
              <a:t>programi</a:t>
            </a:r>
            <a:r>
              <a:rPr lang="en-GB" dirty="0" smtClean="0"/>
              <a:t> </a:t>
            </a:r>
            <a:r>
              <a:rPr lang="en-GB" dirty="0" err="1" smtClean="0"/>
              <a:t>namenjeni</a:t>
            </a:r>
            <a:r>
              <a:rPr lang="en-GB" dirty="0" smtClean="0"/>
              <a:t> </a:t>
            </a:r>
            <a:r>
              <a:rPr lang="en-GB" dirty="0" err="1" smtClean="0"/>
              <a:t>ranijem</a:t>
            </a:r>
            <a:r>
              <a:rPr lang="en-GB" dirty="0" smtClean="0"/>
              <a:t> </a:t>
            </a:r>
            <a:r>
              <a:rPr lang="en-GB" dirty="0" err="1" smtClean="0"/>
              <a:t>uključivanju</a:t>
            </a:r>
            <a:r>
              <a:rPr lang="en-GB" dirty="0" smtClean="0"/>
              <a:t> </a:t>
            </a:r>
            <a:r>
              <a:rPr lang="en-GB" dirty="0" err="1" smtClean="0"/>
              <a:t>dece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rizičnih</a:t>
            </a:r>
            <a:r>
              <a:rPr lang="en-GB" dirty="0" smtClean="0"/>
              <a:t> </a:t>
            </a:r>
            <a:r>
              <a:rPr lang="en-GB" dirty="0" err="1" smtClean="0"/>
              <a:t>porodica</a:t>
            </a:r>
            <a:r>
              <a:rPr lang="en-GB" dirty="0" smtClean="0"/>
              <a:t> u </a:t>
            </a:r>
            <a:r>
              <a:rPr lang="en-GB" dirty="0" err="1" smtClean="0"/>
              <a:t>obrazovni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(Head start, Sure start, Perry Preschool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drugi</a:t>
            </a:r>
            <a:r>
              <a:rPr lang="en-GB" dirty="0" smtClean="0"/>
              <a:t>)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inkluzivnog</a:t>
            </a:r>
            <a:r>
              <a:rPr lang="en-GB" dirty="0" smtClean="0"/>
              <a:t> </a:t>
            </a:r>
            <a:r>
              <a:rPr lang="en-GB" dirty="0" err="1" smtClean="0"/>
              <a:t>obrazovanja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nas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Deca</a:t>
            </a:r>
            <a:r>
              <a:rPr lang="en-GB" dirty="0" smtClean="0"/>
              <a:t> se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češće</a:t>
            </a:r>
            <a:r>
              <a:rPr lang="en-GB" dirty="0" smtClean="0"/>
              <a:t> </a:t>
            </a:r>
            <a:r>
              <a:rPr lang="en-GB" dirty="0" err="1" smtClean="0"/>
              <a:t>opisuju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zahtevnija</a:t>
            </a:r>
            <a:r>
              <a:rPr lang="en-GB" dirty="0" smtClean="0"/>
              <a:t>,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problemima</a:t>
            </a:r>
            <a:r>
              <a:rPr lang="en-GB" dirty="0" smtClean="0"/>
              <a:t> u </a:t>
            </a:r>
            <a:r>
              <a:rPr lang="en-GB" dirty="0" err="1" smtClean="0"/>
              <a:t>ponašanju</a:t>
            </a:r>
            <a:r>
              <a:rPr lang="en-GB" dirty="0" smtClean="0"/>
              <a:t>,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niskim</a:t>
            </a:r>
            <a:r>
              <a:rPr lang="en-GB" dirty="0" smtClean="0"/>
              <a:t> </a:t>
            </a:r>
            <a:r>
              <a:rPr lang="en-GB" dirty="0" err="1" smtClean="0"/>
              <a:t>kapacitetima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regulaciju</a:t>
            </a:r>
            <a:r>
              <a:rPr lang="en-GB" dirty="0" smtClean="0"/>
              <a:t> </a:t>
            </a:r>
            <a:r>
              <a:rPr lang="en-GB" dirty="0" err="1" smtClean="0"/>
              <a:t>emocija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odlaganje</a:t>
            </a:r>
            <a:r>
              <a:rPr lang="en-GB" dirty="0" smtClean="0"/>
              <a:t> </a:t>
            </a:r>
            <a:r>
              <a:rPr lang="en-GB" dirty="0" err="1" smtClean="0"/>
              <a:t>zadovoljstva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potrebe</a:t>
            </a:r>
            <a:r>
              <a:rPr lang="en-GB" dirty="0" smtClean="0"/>
              <a:t>, 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teškoćama</a:t>
            </a:r>
            <a:r>
              <a:rPr lang="en-GB" dirty="0" smtClean="0"/>
              <a:t> u </a:t>
            </a:r>
            <a:r>
              <a:rPr lang="en-GB" dirty="0" err="1" smtClean="0"/>
              <a:t>uspostavljanju</a:t>
            </a:r>
            <a:r>
              <a:rPr lang="en-GB" dirty="0" smtClean="0"/>
              <a:t>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vaspitačem</a:t>
            </a:r>
            <a:r>
              <a:rPr lang="en-GB" dirty="0" smtClean="0"/>
              <a:t> u </a:t>
            </a:r>
            <a:r>
              <a:rPr lang="en-GB" dirty="0" err="1" smtClean="0"/>
              <a:t>kojima</a:t>
            </a:r>
            <a:r>
              <a:rPr lang="en-GB" dirty="0" smtClean="0"/>
              <a:t> </a:t>
            </a:r>
            <a:r>
              <a:rPr lang="en-GB" dirty="0" err="1" smtClean="0"/>
              <a:t>vaspitač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bude</a:t>
            </a:r>
            <a:r>
              <a:rPr lang="en-GB" dirty="0" smtClean="0"/>
              <a:t> </a:t>
            </a:r>
            <a:r>
              <a:rPr lang="en-GB" dirty="0" err="1" smtClean="0"/>
              <a:t>topao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en-GB" dirty="0" err="1" smtClean="0"/>
              <a:t>istovremeno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autoritet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Svi</a:t>
            </a:r>
            <a:r>
              <a:rPr lang="en-GB" dirty="0" smtClean="0"/>
              <a:t> </a:t>
            </a:r>
            <a:r>
              <a:rPr lang="en-GB" dirty="0" err="1" smtClean="0"/>
              <a:t>opisi</a:t>
            </a:r>
            <a:r>
              <a:rPr lang="en-GB" dirty="0" smtClean="0"/>
              <a:t> </a:t>
            </a:r>
            <a:r>
              <a:rPr lang="en-GB" dirty="0" err="1" smtClean="0"/>
              <a:t>kriju</a:t>
            </a:r>
            <a:r>
              <a:rPr lang="en-GB" dirty="0" smtClean="0"/>
              <a:t> </a:t>
            </a:r>
            <a:r>
              <a:rPr lang="en-GB" dirty="0" err="1" smtClean="0"/>
              <a:t>sliku</a:t>
            </a:r>
            <a:r>
              <a:rPr lang="en-GB" dirty="0" smtClean="0"/>
              <a:t> </a:t>
            </a:r>
            <a:r>
              <a:rPr lang="en-GB" dirty="0" err="1" smtClean="0"/>
              <a:t>strategija</a:t>
            </a:r>
            <a:r>
              <a:rPr lang="en-GB" dirty="0" smtClean="0"/>
              <a:t> u </a:t>
            </a:r>
            <a:r>
              <a:rPr lang="en-GB" dirty="0" err="1" smtClean="0"/>
              <a:t>ponašanju</a:t>
            </a:r>
            <a:r>
              <a:rPr lang="en-GB" dirty="0" smtClean="0"/>
              <a:t> </a:t>
            </a:r>
            <a:r>
              <a:rPr lang="en-GB" dirty="0" err="1" smtClean="0"/>
              <a:t>nesigurno</a:t>
            </a:r>
            <a:r>
              <a:rPr lang="en-GB" dirty="0" smtClean="0"/>
              <a:t> </a:t>
            </a:r>
            <a:r>
              <a:rPr lang="en-GB" dirty="0" err="1" smtClean="0"/>
              <a:t>vezane</a:t>
            </a:r>
            <a:r>
              <a:rPr lang="en-GB" dirty="0" smtClean="0"/>
              <a:t> </a:t>
            </a:r>
            <a:r>
              <a:rPr lang="en-GB" dirty="0" err="1" smtClean="0"/>
              <a:t>dece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porodica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psihosocijalnim</a:t>
            </a:r>
            <a:r>
              <a:rPr lang="en-GB" dirty="0" smtClean="0"/>
              <a:t> </a:t>
            </a:r>
            <a:r>
              <a:rPr lang="en-GB" dirty="0" err="1" smtClean="0"/>
              <a:t>rizikom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češće</a:t>
            </a:r>
            <a:r>
              <a:rPr lang="en-GB" dirty="0" smtClean="0"/>
              <a:t> </a:t>
            </a:r>
            <a:r>
              <a:rPr lang="en-GB" dirty="0" err="1" smtClean="0"/>
              <a:t>nesigurnih</a:t>
            </a:r>
            <a:r>
              <a:rPr lang="en-GB" dirty="0" smtClean="0"/>
              <a:t> </a:t>
            </a:r>
            <a:r>
              <a:rPr lang="en-GB" dirty="0" err="1" smtClean="0"/>
              <a:t>obrazaca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Zašto</a:t>
            </a:r>
            <a:r>
              <a:rPr lang="en-GB" dirty="0" smtClean="0"/>
              <a:t> </a:t>
            </a:r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treba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budu</a:t>
            </a:r>
            <a:r>
              <a:rPr lang="en-GB" dirty="0" smtClean="0"/>
              <a:t> </a:t>
            </a:r>
            <a:r>
              <a:rPr lang="en-GB" dirty="0" err="1" smtClean="0"/>
              <a:t>uključena</a:t>
            </a:r>
            <a:r>
              <a:rPr lang="en-GB" dirty="0" smtClean="0"/>
              <a:t> u </a:t>
            </a:r>
            <a:r>
              <a:rPr lang="en-GB" dirty="0" err="1" smtClean="0"/>
              <a:t>vrtić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ranije</a:t>
            </a:r>
            <a:r>
              <a:rPr lang="en-GB" dirty="0" smtClean="0"/>
              <a:t>?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čini</a:t>
            </a:r>
            <a:r>
              <a:rPr lang="en-GB" dirty="0" smtClean="0"/>
              <a:t> </a:t>
            </a:r>
            <a:r>
              <a:rPr lang="en-GB" dirty="0" err="1" smtClean="0"/>
              <a:t>senzitivnost</a:t>
            </a:r>
            <a:r>
              <a:rPr lang="en-GB" dirty="0" smtClean="0"/>
              <a:t> </a:t>
            </a:r>
            <a:r>
              <a:rPr lang="en-GB" dirty="0" err="1" smtClean="0"/>
              <a:t>vaspitača</a:t>
            </a:r>
            <a:r>
              <a:rPr lang="en-GB" dirty="0" smtClean="0"/>
              <a:t>: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poznavanje</a:t>
            </a:r>
            <a:r>
              <a:rPr lang="en-GB" dirty="0" smtClean="0"/>
              <a:t> </a:t>
            </a:r>
            <a:r>
              <a:rPr lang="en-GB" dirty="0" err="1" smtClean="0"/>
              <a:t>razvojnih</a:t>
            </a:r>
            <a:r>
              <a:rPr lang="en-GB" dirty="0" smtClean="0"/>
              <a:t> </a:t>
            </a:r>
            <a:r>
              <a:rPr lang="en-GB" dirty="0" err="1" smtClean="0"/>
              <a:t>mogućnosti</a:t>
            </a:r>
            <a:r>
              <a:rPr lang="en-GB" dirty="0" smtClean="0"/>
              <a:t>, </a:t>
            </a:r>
            <a:r>
              <a:rPr lang="en-GB" dirty="0" err="1" smtClean="0"/>
              <a:t>detetovih</a:t>
            </a:r>
            <a:r>
              <a:rPr lang="en-GB" dirty="0" smtClean="0"/>
              <a:t> </a:t>
            </a:r>
            <a:r>
              <a:rPr lang="en-GB" dirty="0" err="1" smtClean="0"/>
              <a:t>karakteristika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kapaciteta</a:t>
            </a:r>
            <a:r>
              <a:rPr lang="en-GB" dirty="0" smtClean="0"/>
              <a:t>; </a:t>
            </a:r>
          </a:p>
          <a:p>
            <a:r>
              <a:rPr lang="en-GB" dirty="0" err="1" smtClean="0"/>
              <a:t>znanje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osetljivost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potrebe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; </a:t>
            </a:r>
          </a:p>
          <a:p>
            <a:r>
              <a:rPr lang="en-GB" dirty="0" err="1" smtClean="0"/>
              <a:t>responsivnost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odmeravanje</a:t>
            </a:r>
            <a:r>
              <a:rPr lang="en-GB" dirty="0" smtClean="0"/>
              <a:t> </a:t>
            </a:r>
            <a:r>
              <a:rPr lang="en-GB" dirty="0" err="1" smtClean="0"/>
              <a:t>zahteva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autonomiji</a:t>
            </a:r>
            <a:r>
              <a:rPr lang="en-GB" dirty="0" smtClean="0"/>
              <a:t>, </a:t>
            </a:r>
            <a:r>
              <a:rPr lang="en-GB" dirty="0" err="1" smtClean="0"/>
              <a:t>spram</a:t>
            </a:r>
            <a:r>
              <a:rPr lang="en-GB" dirty="0" smtClean="0"/>
              <a:t> </a:t>
            </a:r>
            <a:r>
              <a:rPr lang="en-GB" dirty="0" err="1" smtClean="0"/>
              <a:t>zaštite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</a:t>
            </a:r>
            <a:r>
              <a:rPr lang="en-GB" dirty="0" err="1" smtClean="0"/>
              <a:t>detetu</a:t>
            </a:r>
            <a:r>
              <a:rPr lang="en-GB" dirty="0" smtClean="0"/>
              <a:t>; </a:t>
            </a:r>
          </a:p>
          <a:p>
            <a:r>
              <a:rPr lang="en-GB" dirty="0" err="1" smtClean="0"/>
              <a:t>topla</a:t>
            </a:r>
            <a:r>
              <a:rPr lang="en-GB" dirty="0" smtClean="0"/>
              <a:t>, </a:t>
            </a:r>
            <a:r>
              <a:rPr lang="en-GB" dirty="0" err="1" smtClean="0"/>
              <a:t>blaga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zainteresovana</a:t>
            </a:r>
            <a:r>
              <a:rPr lang="en-GB" dirty="0" smtClean="0"/>
              <a:t> </a:t>
            </a:r>
            <a:r>
              <a:rPr lang="en-GB" dirty="0" err="1" smtClean="0"/>
              <a:t>prisutnost</a:t>
            </a:r>
            <a:r>
              <a:rPr lang="en-GB" dirty="0" smtClean="0"/>
              <a:t>; </a:t>
            </a:r>
          </a:p>
          <a:p>
            <a:r>
              <a:rPr lang="en-GB" dirty="0" err="1" smtClean="0"/>
              <a:t>jasna</a:t>
            </a:r>
            <a:r>
              <a:rPr lang="en-GB" dirty="0" smtClean="0"/>
              <a:t>, </a:t>
            </a:r>
            <a:r>
              <a:rPr lang="en-GB" dirty="0" err="1" smtClean="0"/>
              <a:t>prihvatajuća</a:t>
            </a:r>
            <a:r>
              <a:rPr lang="en-GB" dirty="0" smtClean="0"/>
              <a:t> </a:t>
            </a:r>
            <a:r>
              <a:rPr lang="en-GB" dirty="0" err="1" smtClean="0"/>
              <a:t>verbalna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neverbalna</a:t>
            </a:r>
            <a:r>
              <a:rPr lang="en-GB" dirty="0" smtClean="0"/>
              <a:t> </a:t>
            </a:r>
            <a:r>
              <a:rPr lang="en-GB" dirty="0" err="1" smtClean="0"/>
              <a:t>komunikacija</a:t>
            </a:r>
            <a:r>
              <a:rPr lang="en-GB" dirty="0" smtClean="0"/>
              <a:t>, </a:t>
            </a:r>
            <a:r>
              <a:rPr lang="en-GB" dirty="0" err="1" smtClean="0"/>
              <a:t>i</a:t>
            </a:r>
            <a:r>
              <a:rPr lang="en-GB" dirty="0" smtClean="0"/>
              <a:t>, </a:t>
            </a:r>
          </a:p>
          <a:p>
            <a:r>
              <a:rPr lang="en-GB" dirty="0" smtClean="0"/>
              <a:t>pre </a:t>
            </a:r>
            <a:r>
              <a:rPr lang="en-GB" dirty="0" err="1" smtClean="0"/>
              <a:t>svega</a:t>
            </a:r>
            <a:r>
              <a:rPr lang="en-GB" dirty="0" smtClean="0"/>
              <a:t>, </a:t>
            </a:r>
            <a:r>
              <a:rPr lang="en-GB" dirty="0" err="1" smtClean="0"/>
              <a:t>svest</a:t>
            </a:r>
            <a:r>
              <a:rPr lang="en-GB" dirty="0" smtClean="0"/>
              <a:t> o </a:t>
            </a:r>
            <a:r>
              <a:rPr lang="en-GB" dirty="0" err="1" smtClean="0"/>
              <a:t>detetu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nezavisnom</a:t>
            </a:r>
            <a:r>
              <a:rPr lang="en-GB" dirty="0" smtClean="0"/>
              <a:t> </a:t>
            </a:r>
            <a:r>
              <a:rPr lang="en-GB" dirty="0" err="1" smtClean="0"/>
              <a:t>biću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nezavisnim</a:t>
            </a:r>
            <a:r>
              <a:rPr lang="en-GB" dirty="0" smtClean="0"/>
              <a:t> </a:t>
            </a:r>
            <a:r>
              <a:rPr lang="en-GB" dirty="0" err="1" smtClean="0"/>
              <a:t>individualnim</a:t>
            </a:r>
            <a:r>
              <a:rPr lang="en-GB" dirty="0" smtClean="0"/>
              <a:t> </a:t>
            </a:r>
            <a:r>
              <a:rPr lang="en-GB" dirty="0" err="1" smtClean="0"/>
              <a:t>ličnim</a:t>
            </a:r>
            <a:r>
              <a:rPr lang="en-GB" dirty="0" smtClean="0"/>
              <a:t> </a:t>
            </a:r>
            <a:r>
              <a:rPr lang="en-GB" dirty="0" err="1" smtClean="0"/>
              <a:t>karakteristikama</a:t>
            </a:r>
            <a:r>
              <a:rPr lang="en-GB" dirty="0" smtClean="0"/>
              <a:t>, </a:t>
            </a:r>
            <a:r>
              <a:rPr lang="en-GB" dirty="0" err="1" smtClean="0"/>
              <a:t>istorijom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potrebama</a:t>
            </a:r>
            <a:r>
              <a:rPr lang="en-GB" dirty="0" smtClean="0"/>
              <a:t>, </a:t>
            </a:r>
          </a:p>
          <a:p>
            <a:r>
              <a:rPr lang="en-GB" dirty="0" err="1" smtClean="0"/>
              <a:t>sposobnost</a:t>
            </a:r>
            <a:r>
              <a:rPr lang="en-GB" dirty="0" smtClean="0"/>
              <a:t> </a:t>
            </a:r>
            <a:r>
              <a:rPr lang="en-GB" dirty="0" err="1" smtClean="0"/>
              <a:t>vaspitača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misli</a:t>
            </a:r>
            <a:r>
              <a:rPr lang="en-GB" dirty="0" smtClean="0"/>
              <a:t> o </a:t>
            </a:r>
            <a:r>
              <a:rPr lang="en-GB" dirty="0" err="1" smtClean="0"/>
              <a:t>percepciji</a:t>
            </a:r>
            <a:r>
              <a:rPr lang="en-GB" dirty="0" smtClean="0"/>
              <a:t>, </a:t>
            </a:r>
            <a:r>
              <a:rPr lang="en-GB" dirty="0" err="1" smtClean="0"/>
              <a:t>doživljaju</a:t>
            </a:r>
            <a:r>
              <a:rPr lang="en-GB" dirty="0" smtClean="0"/>
              <a:t>, </a:t>
            </a:r>
            <a:r>
              <a:rPr lang="en-GB" dirty="0" err="1" smtClean="0"/>
              <a:t>emotivnom</a:t>
            </a:r>
            <a:r>
              <a:rPr lang="en-GB" dirty="0" smtClean="0"/>
              <a:t>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mislima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 (Oats, 2007).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Procenat nesigurno vezane dece koja sa vaspitačima </a:t>
            </a:r>
            <a:r>
              <a:rPr lang="vi-VN" dirty="0" smtClean="0"/>
              <a:t>formiraju sigurnu vezu kreće se između 30% i 50% (Howes i sar, 1988; Howes</a:t>
            </a:r>
            <a:r>
              <a:rPr lang="en-GB" dirty="0" smtClean="0"/>
              <a:t>&amp; Hamilton, 1992; </a:t>
            </a:r>
            <a:r>
              <a:rPr lang="en-GB" dirty="0" err="1" smtClean="0"/>
              <a:t>Goosens</a:t>
            </a:r>
            <a:r>
              <a:rPr lang="en-GB" dirty="0" smtClean="0"/>
              <a:t> &amp; van </a:t>
            </a:r>
            <a:r>
              <a:rPr lang="en-GB" dirty="0" err="1" smtClean="0"/>
              <a:t>Ijzenoorn</a:t>
            </a:r>
            <a:r>
              <a:rPr lang="en-GB" dirty="0" smtClean="0"/>
              <a:t>, 1990). </a:t>
            </a:r>
          </a:p>
          <a:p>
            <a:r>
              <a:rPr lang="en-GB" dirty="0" err="1" smtClean="0"/>
              <a:t>Senzitivnost</a:t>
            </a:r>
            <a:r>
              <a:rPr lang="en-GB" dirty="0" smtClean="0"/>
              <a:t> </a:t>
            </a:r>
            <a:r>
              <a:rPr lang="en-GB" dirty="0" err="1" smtClean="0"/>
              <a:t>vaspitača</a:t>
            </a:r>
            <a:r>
              <a:rPr lang="en-GB" dirty="0" smtClean="0"/>
              <a:t> </a:t>
            </a:r>
            <a:r>
              <a:rPr lang="nl-NL" dirty="0" smtClean="0"/>
              <a:t>je ključna za ovu promenu (Goosens &amp; van Ijzendoorn, 1990).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vi-VN" dirty="0" smtClean="0"/>
              <a:t>su sigurno vezana za svoje vaspitače</a:t>
            </a:r>
            <a:r>
              <a:rPr lang="en-GB" dirty="0" smtClean="0"/>
              <a:t>: </a:t>
            </a:r>
            <a:r>
              <a:rPr lang="vi-VN" dirty="0" smtClean="0"/>
              <a:t> bolje se prilagođavaju na vrtić, pokazuju</a:t>
            </a:r>
            <a:r>
              <a:rPr lang="en-GB" dirty="0" smtClean="0"/>
              <a:t> </a:t>
            </a:r>
            <a:r>
              <a:rPr lang="en-GB" dirty="0" err="1" smtClean="0"/>
              <a:t>viši</a:t>
            </a:r>
            <a:r>
              <a:rPr lang="en-GB" dirty="0" smtClean="0"/>
              <a:t> </a:t>
            </a:r>
            <a:r>
              <a:rPr lang="en-GB" dirty="0" err="1" smtClean="0"/>
              <a:t>stepen</a:t>
            </a:r>
            <a:r>
              <a:rPr lang="en-GB" dirty="0" smtClean="0"/>
              <a:t> </a:t>
            </a:r>
            <a:r>
              <a:rPr lang="en-GB" dirty="0" err="1" smtClean="0"/>
              <a:t>jezičkih</a:t>
            </a:r>
            <a:r>
              <a:rPr lang="en-GB" dirty="0" smtClean="0"/>
              <a:t>, </a:t>
            </a:r>
            <a:r>
              <a:rPr lang="en-GB" dirty="0" err="1" smtClean="0"/>
              <a:t>psihomotornih</a:t>
            </a:r>
            <a:r>
              <a:rPr lang="en-GB" dirty="0" smtClean="0"/>
              <a:t> </a:t>
            </a:r>
            <a:r>
              <a:rPr lang="en-GB" dirty="0" err="1" smtClean="0"/>
              <a:t>veština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kognitivnih</a:t>
            </a:r>
            <a:r>
              <a:rPr lang="en-GB" dirty="0" smtClean="0"/>
              <a:t> </a:t>
            </a:r>
            <a:r>
              <a:rPr lang="en-GB" dirty="0" err="1" smtClean="0"/>
              <a:t>veština</a:t>
            </a:r>
            <a:r>
              <a:rPr lang="en-GB" dirty="0" smtClean="0"/>
              <a:t> (</a:t>
            </a:r>
            <a:r>
              <a:rPr lang="en-GB" dirty="0" err="1" smtClean="0"/>
              <a:t>i</a:t>
            </a:r>
            <a:r>
              <a:rPr lang="en-GB" dirty="0" smtClean="0"/>
              <a:t> u </a:t>
            </a:r>
            <a:r>
              <a:rPr lang="en-GB" dirty="0" err="1" smtClean="0"/>
              <a:t>domenu</a:t>
            </a:r>
            <a:r>
              <a:rPr lang="en-GB" dirty="0" smtClean="0"/>
              <a:t> </a:t>
            </a:r>
            <a:r>
              <a:rPr lang="en-GB" dirty="0" err="1" smtClean="0"/>
              <a:t>opštih</a:t>
            </a:r>
            <a:r>
              <a:rPr lang="en-GB" dirty="0" smtClean="0"/>
              <a:t> </a:t>
            </a:r>
            <a:r>
              <a:rPr lang="en-GB" dirty="0" err="1" smtClean="0"/>
              <a:t>poput</a:t>
            </a:r>
            <a:r>
              <a:rPr lang="en-GB" dirty="0" smtClean="0"/>
              <a:t> </a:t>
            </a:r>
            <a:r>
              <a:rPr lang="en-GB" dirty="0" err="1" smtClean="0"/>
              <a:t>pažnje</a:t>
            </a:r>
            <a:r>
              <a:rPr lang="en-GB" dirty="0" smtClean="0"/>
              <a:t>,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specifičnih</a:t>
            </a:r>
            <a:r>
              <a:rPr lang="en-GB" dirty="0" smtClean="0"/>
              <a:t> </a:t>
            </a:r>
            <a:r>
              <a:rPr lang="en-GB" dirty="0" err="1" smtClean="0"/>
              <a:t>poput</a:t>
            </a:r>
            <a:r>
              <a:rPr lang="en-GB" dirty="0" smtClean="0"/>
              <a:t> </a:t>
            </a:r>
            <a:r>
              <a:rPr lang="en-GB" dirty="0" err="1" smtClean="0"/>
              <a:t>čitanja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), </a:t>
            </a:r>
            <a:r>
              <a:rPr lang="en-GB" dirty="0" err="1" smtClean="0"/>
              <a:t>pokazuju</a:t>
            </a:r>
            <a:r>
              <a:rPr lang="en-GB" dirty="0" smtClean="0"/>
              <a:t> </a:t>
            </a:r>
            <a:r>
              <a:rPr lang="en-GB" dirty="0" err="1" smtClean="0"/>
              <a:t>značajno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istraživačkog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u </a:t>
            </a:r>
            <a:r>
              <a:rPr lang="en-GB" dirty="0" err="1" smtClean="0"/>
              <a:t>okruženju</a:t>
            </a:r>
            <a:r>
              <a:rPr lang="en-GB" dirty="0" smtClean="0"/>
              <a:t>, </a:t>
            </a:r>
            <a:r>
              <a:rPr lang="en-GB" dirty="0" err="1" smtClean="0"/>
              <a:t>značajno</a:t>
            </a:r>
            <a:r>
              <a:rPr lang="en-GB" dirty="0" smtClean="0"/>
              <a:t> </a:t>
            </a:r>
            <a:r>
              <a:rPr lang="en-GB" dirty="0" err="1" smtClean="0"/>
              <a:t>veći</a:t>
            </a:r>
            <a:r>
              <a:rPr lang="en-GB" dirty="0" smtClean="0"/>
              <a:t> period </a:t>
            </a:r>
            <a:r>
              <a:rPr lang="en-GB" dirty="0" err="1" smtClean="0"/>
              <a:t>vremena</a:t>
            </a:r>
            <a:r>
              <a:rPr lang="en-GB" dirty="0" smtClean="0"/>
              <a:t> </a:t>
            </a:r>
            <a:r>
              <a:rPr lang="en-GB" dirty="0" err="1" smtClean="0"/>
              <a:t>angažovani</a:t>
            </a:r>
            <a:r>
              <a:rPr lang="en-GB" dirty="0" smtClean="0"/>
              <a:t> u </a:t>
            </a:r>
            <a:r>
              <a:rPr lang="en-GB" dirty="0" err="1" smtClean="0"/>
              <a:t>različitim</a:t>
            </a:r>
            <a:r>
              <a:rPr lang="en-GB" dirty="0" smtClean="0"/>
              <a:t> </a:t>
            </a:r>
            <a:r>
              <a:rPr lang="en-GB" dirty="0" err="1" smtClean="0"/>
              <a:t>vršnjačkim</a:t>
            </a:r>
            <a:r>
              <a:rPr lang="en-GB" dirty="0" smtClean="0"/>
              <a:t> </a:t>
            </a:r>
            <a:r>
              <a:rPr lang="en-GB" dirty="0" err="1" smtClean="0"/>
              <a:t>aktivnostima</a:t>
            </a:r>
            <a:r>
              <a:rPr lang="en-GB" dirty="0" smtClean="0"/>
              <a:t> </a:t>
            </a:r>
            <a:r>
              <a:rPr lang="en-GB" dirty="0" err="1" smtClean="0"/>
              <a:t>tokom</a:t>
            </a:r>
            <a:r>
              <a:rPr lang="en-GB" dirty="0" smtClean="0"/>
              <a:t> </a:t>
            </a:r>
            <a:r>
              <a:rPr lang="en-GB" dirty="0" err="1" smtClean="0"/>
              <a:t>kojih</a:t>
            </a:r>
            <a:r>
              <a:rPr lang="en-GB" dirty="0" smtClean="0"/>
              <a:t> </a:t>
            </a:r>
            <a:r>
              <a:rPr lang="en-GB" dirty="0" err="1" smtClean="0"/>
              <a:t>razvijaju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socijalne</a:t>
            </a:r>
            <a:r>
              <a:rPr lang="en-GB" dirty="0" smtClean="0"/>
              <a:t> </a:t>
            </a:r>
            <a:r>
              <a:rPr lang="en-GB" dirty="0" err="1" smtClean="0"/>
              <a:t>veštine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emotivnu</a:t>
            </a:r>
            <a:r>
              <a:rPr lang="en-GB" dirty="0" smtClean="0"/>
              <a:t> </a:t>
            </a:r>
            <a:r>
              <a:rPr lang="en-GB" dirty="0" err="1" smtClean="0"/>
              <a:t>regulaciju</a:t>
            </a:r>
            <a:r>
              <a:rPr lang="en-GB" dirty="0" smtClean="0"/>
              <a:t>, </a:t>
            </a:r>
            <a:r>
              <a:rPr lang="en-GB" dirty="0" err="1" smtClean="0"/>
              <a:t>empatiju</a:t>
            </a:r>
            <a:r>
              <a:rPr lang="en-GB" dirty="0" smtClean="0"/>
              <a:t>, </a:t>
            </a:r>
            <a:r>
              <a:rPr lang="en-GB" dirty="0" err="1" smtClean="0"/>
              <a:t>manje</a:t>
            </a:r>
            <a:r>
              <a:rPr lang="en-GB" dirty="0" smtClean="0"/>
              <a:t> </a:t>
            </a:r>
            <a:r>
              <a:rPr lang="en-GB" dirty="0" err="1" smtClean="0"/>
              <a:t>agresivnog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,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/>
              <a:t>Stav prema dolasku u vrtić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en-GB" sz="2000" dirty="0" err="1" smtClean="0"/>
              <a:t>gotovo</a:t>
            </a:r>
            <a:r>
              <a:rPr lang="en-GB" sz="2000" dirty="0" smtClean="0"/>
              <a:t> </a:t>
            </a:r>
            <a:r>
              <a:rPr lang="en-GB" sz="2000" dirty="0" err="1" smtClean="0"/>
              <a:t>uvek</a:t>
            </a:r>
            <a:r>
              <a:rPr lang="en-GB" sz="2000" dirty="0" smtClean="0"/>
              <a:t>, </a:t>
            </a:r>
            <a:r>
              <a:rPr lang="en-GB" sz="2000" dirty="0" err="1" smtClean="0"/>
              <a:t>ponekad</a:t>
            </a:r>
            <a:r>
              <a:rPr lang="en-GB" sz="2000" dirty="0" smtClean="0"/>
              <a:t>, </a:t>
            </a:r>
            <a:r>
              <a:rPr lang="en-GB" sz="2000" dirty="0" err="1" smtClean="0"/>
              <a:t>kao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bilo</a:t>
            </a:r>
            <a:r>
              <a:rPr lang="en-GB" sz="2000" dirty="0" smtClean="0"/>
              <a:t> </a:t>
            </a:r>
            <a:r>
              <a:rPr lang="en-GB" sz="2000" dirty="0" err="1" smtClean="0"/>
              <a:t>koje</a:t>
            </a:r>
            <a:r>
              <a:rPr lang="en-GB" sz="2000" dirty="0" smtClean="0"/>
              <a:t> </a:t>
            </a:r>
            <a:r>
              <a:rPr lang="en-GB" sz="2000" dirty="0" err="1" smtClean="0"/>
              <a:t>dete</a:t>
            </a:r>
            <a:r>
              <a:rPr lang="en-GB" sz="2000" dirty="0" smtClean="0"/>
              <a:t> tog </a:t>
            </a:r>
            <a:r>
              <a:rPr lang="en-GB" sz="2000" dirty="0" err="1" smtClean="0"/>
              <a:t>uzrasta</a:t>
            </a:r>
            <a:r>
              <a:rPr lang="en-GB" sz="2000" dirty="0" smtClean="0"/>
              <a:t>, </a:t>
            </a:r>
            <a:r>
              <a:rPr lang="en-GB" sz="2000" dirty="0" err="1" smtClean="0"/>
              <a:t>ponekad</a:t>
            </a:r>
            <a:r>
              <a:rPr lang="en-GB" sz="2000" dirty="0" smtClean="0"/>
              <a:t>, </a:t>
            </a:r>
            <a:r>
              <a:rPr lang="en-GB" sz="2000" dirty="0" err="1" smtClean="0"/>
              <a:t>gotovo</a:t>
            </a:r>
            <a:r>
              <a:rPr lang="en-GB" sz="2000" dirty="0" smtClean="0"/>
              <a:t> </a:t>
            </a:r>
            <a:r>
              <a:rPr lang="en-GB" sz="2000" dirty="0" err="1" smtClean="0"/>
              <a:t>uvek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</a:rPr>
              <a:t>preterano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entuzijastičan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oko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dolazaka</a:t>
            </a:r>
            <a:r>
              <a:rPr lang="en-GB" b="1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>
                <a:solidFill>
                  <a:srgbClr val="00B050"/>
                </a:solidFill>
              </a:rPr>
              <a:t>ne </a:t>
            </a:r>
            <a:r>
              <a:rPr lang="en-GB" b="1" dirty="0" err="1" smtClean="0">
                <a:solidFill>
                  <a:srgbClr val="00B050"/>
                </a:solidFill>
              </a:rPr>
              <a:t>snalazi</a:t>
            </a:r>
            <a:r>
              <a:rPr lang="en-GB" b="1" dirty="0" smtClean="0">
                <a:solidFill>
                  <a:srgbClr val="00B050"/>
                </a:solidFill>
              </a:rPr>
              <a:t> se </a:t>
            </a:r>
            <a:r>
              <a:rPr lang="en-GB" b="1" dirty="0" err="1" smtClean="0">
                <a:solidFill>
                  <a:srgbClr val="00B050"/>
                </a:solidFill>
              </a:rPr>
              <a:t>dobro</a:t>
            </a:r>
            <a:r>
              <a:rPr lang="en-GB" b="1" dirty="0" smtClean="0">
                <a:solidFill>
                  <a:srgbClr val="00B050"/>
                </a:solidFill>
              </a:rPr>
              <a:t> u </a:t>
            </a:r>
            <a:r>
              <a:rPr lang="en-GB" b="1" dirty="0" err="1" smtClean="0">
                <a:solidFill>
                  <a:srgbClr val="00B050"/>
                </a:solidFill>
              </a:rPr>
              <a:t>vrtiću</a:t>
            </a:r>
            <a:r>
              <a:rPr lang="en-GB" b="1" dirty="0" smtClean="0">
                <a:solidFill>
                  <a:srgbClr val="00B050"/>
                </a:solidFill>
              </a:rPr>
              <a:t>, </a:t>
            </a:r>
            <a:r>
              <a:rPr lang="en-GB" b="1" dirty="0" err="1" smtClean="0">
                <a:solidFill>
                  <a:srgbClr val="00B050"/>
                </a:solidFill>
              </a:rPr>
              <a:t>izgleda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vi-VN" b="1" dirty="0" smtClean="0">
                <a:solidFill>
                  <a:srgbClr val="00B050"/>
                </a:solidFill>
              </a:rPr>
              <a:t>kao nezreo (puno mlađi od </a:t>
            </a:r>
            <a:r>
              <a:rPr lang="en-GB" b="1" dirty="0" smtClean="0">
                <a:solidFill>
                  <a:srgbClr val="00B050"/>
                </a:solidFill>
              </a:rPr>
              <a:t>v</a:t>
            </a:r>
            <a:r>
              <a:rPr lang="vi-VN" b="1" dirty="0" smtClean="0">
                <a:solidFill>
                  <a:srgbClr val="00B050"/>
                </a:solidFill>
              </a:rPr>
              <a:t>ršnjaka,</a:t>
            </a:r>
            <a:r>
              <a:rPr lang="en-GB" b="1" dirty="0" err="1" smtClean="0">
                <a:solidFill>
                  <a:srgbClr val="00B050"/>
                </a:solidFill>
              </a:rPr>
              <a:t>manje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 err="1" smtClean="0">
                <a:solidFill>
                  <a:srgbClr val="00B050"/>
                </a:solidFill>
              </a:rPr>
              <a:t>kompetentan</a:t>
            </a:r>
            <a:r>
              <a:rPr lang="en-GB" b="1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err="1" smtClean="0">
                <a:solidFill>
                  <a:srgbClr val="0070C0"/>
                </a:solidFill>
              </a:rPr>
              <a:t>ponekad</a:t>
            </a:r>
            <a:r>
              <a:rPr lang="en-GB" b="1" dirty="0" smtClean="0">
                <a:solidFill>
                  <a:srgbClr val="0070C0"/>
                </a:solidFill>
              </a:rPr>
              <a:t> se </a:t>
            </a:r>
            <a:r>
              <a:rPr lang="en-GB" b="1" dirty="0" err="1" smtClean="0">
                <a:solidFill>
                  <a:srgbClr val="0070C0"/>
                </a:solidFill>
              </a:rPr>
              <a:t>ponaša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kao</a:t>
            </a:r>
            <a:r>
              <a:rPr lang="en-GB" b="1" dirty="0" smtClean="0">
                <a:solidFill>
                  <a:srgbClr val="0070C0"/>
                </a:solidFill>
              </a:rPr>
              <a:t> u </a:t>
            </a:r>
            <a:r>
              <a:rPr lang="en-GB" b="1" dirty="0" err="1" smtClean="0">
                <a:solidFill>
                  <a:srgbClr val="0070C0"/>
                </a:solidFill>
              </a:rPr>
              <a:t>otporu</a:t>
            </a:r>
            <a:r>
              <a:rPr lang="en-GB" b="1" dirty="0" smtClean="0">
                <a:solidFill>
                  <a:srgbClr val="0070C0"/>
                </a:solidFill>
              </a:rPr>
              <a:t>, </a:t>
            </a:r>
            <a:r>
              <a:rPr lang="en-GB" b="1" dirty="0" err="1" smtClean="0">
                <a:solidFill>
                  <a:srgbClr val="0070C0"/>
                </a:solidFill>
              </a:rPr>
              <a:t>ili</a:t>
            </a:r>
            <a:r>
              <a:rPr lang="en-GB" b="1" dirty="0" smtClean="0">
                <a:solidFill>
                  <a:srgbClr val="0070C0"/>
                </a:solidFill>
              </a:rPr>
              <a:t> se </a:t>
            </a:r>
            <a:r>
              <a:rPr lang="pl-PL" b="1" dirty="0" smtClean="0">
                <a:solidFill>
                  <a:srgbClr val="0070C0"/>
                </a:solidFill>
              </a:rPr>
              <a:t>opire kada mu se obrate odrasli</a:t>
            </a:r>
            <a:endParaRPr lang="en-GB" b="1" dirty="0" smtClean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>
                <a:solidFill>
                  <a:srgbClr val="FF0000"/>
                </a:solidFill>
              </a:rPr>
              <a:t>pokazuje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preteranu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nelagodu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GB" dirty="0" err="1" smtClean="0">
                <a:solidFill>
                  <a:srgbClr val="FF0000"/>
                </a:solidFill>
              </a:rPr>
              <a:t>oko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dolazaka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>
                <a:solidFill>
                  <a:srgbClr val="00B050"/>
                </a:solidFill>
              </a:rPr>
              <a:t>dobro</a:t>
            </a:r>
            <a:r>
              <a:rPr lang="en-GB" dirty="0" smtClean="0">
                <a:solidFill>
                  <a:srgbClr val="00B050"/>
                </a:solidFill>
              </a:rPr>
              <a:t> se </a:t>
            </a:r>
            <a:r>
              <a:rPr lang="en-GB" dirty="0" err="1" smtClean="0">
                <a:solidFill>
                  <a:srgbClr val="00B050"/>
                </a:solidFill>
              </a:rPr>
              <a:t>snalazi</a:t>
            </a:r>
            <a:r>
              <a:rPr lang="en-GB" dirty="0" smtClean="0">
                <a:solidFill>
                  <a:srgbClr val="00B050"/>
                </a:solidFill>
              </a:rPr>
              <a:t> u </a:t>
            </a:r>
            <a:r>
              <a:rPr lang="en-GB" dirty="0" err="1" smtClean="0">
                <a:solidFill>
                  <a:srgbClr val="00B050"/>
                </a:solidFill>
              </a:rPr>
              <a:t>vrtiću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izgleda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kao</a:t>
            </a:r>
            <a:r>
              <a:rPr lang="en-GB" dirty="0" smtClean="0">
                <a:solidFill>
                  <a:srgbClr val="00B050"/>
                </a:solidFill>
              </a:rPr>
              <a:t> 	</a:t>
            </a:r>
            <a:r>
              <a:rPr lang="en-GB" dirty="0" err="1" smtClean="0">
                <a:solidFill>
                  <a:srgbClr val="00B050"/>
                </a:solidFill>
              </a:rPr>
              <a:t>odrastao</a:t>
            </a:r>
            <a:endParaRPr lang="en-GB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>
                <a:solidFill>
                  <a:srgbClr val="0070C0"/>
                </a:solidFill>
              </a:rPr>
              <a:t>pasivan je, ali ne i poslušan kada mu se obraćaju odrasli</a:t>
            </a:r>
            <a:endParaRPr lang="en-GB" dirty="0" smtClean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Džon</a:t>
            </a:r>
            <a:r>
              <a:rPr lang="en-GB" dirty="0" smtClean="0"/>
              <a:t> </a:t>
            </a:r>
            <a:r>
              <a:rPr lang="en-GB" dirty="0" err="1"/>
              <a:t>B</a:t>
            </a:r>
            <a:r>
              <a:rPr lang="en-GB" dirty="0" err="1" smtClean="0"/>
              <a:t>oulbi</a:t>
            </a:r>
            <a:r>
              <a:rPr lang="en-GB" dirty="0" smtClean="0"/>
              <a:t> (1972)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Razlog</a:t>
            </a:r>
            <a:r>
              <a:rPr lang="en-GB" dirty="0"/>
              <a:t> </a:t>
            </a: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kog</a:t>
            </a:r>
            <a:r>
              <a:rPr lang="en-GB" dirty="0"/>
              <a:t> je </a:t>
            </a:r>
            <a:r>
              <a:rPr lang="en-GB" dirty="0" err="1"/>
              <a:t>Bolbi</a:t>
            </a:r>
            <a:r>
              <a:rPr lang="en-GB" dirty="0"/>
              <a:t> </a:t>
            </a:r>
            <a:r>
              <a:rPr lang="en-GB" dirty="0" err="1"/>
              <a:t>uveo</a:t>
            </a:r>
            <a:r>
              <a:rPr lang="en-GB" dirty="0"/>
              <a:t> </a:t>
            </a:r>
            <a:r>
              <a:rPr lang="en-GB" dirty="0" err="1"/>
              <a:t>teoriju</a:t>
            </a:r>
            <a:r>
              <a:rPr lang="en-GB" dirty="0"/>
              <a:t> </a:t>
            </a:r>
            <a:r>
              <a:rPr lang="en-GB" dirty="0" err="1"/>
              <a:t>afektivnog</a:t>
            </a:r>
            <a:r>
              <a:rPr lang="en-GB" dirty="0"/>
              <a:t> </a:t>
            </a:r>
            <a:r>
              <a:rPr lang="en-GB" dirty="0" err="1"/>
              <a:t>vezivanja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nedostaci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je </a:t>
            </a:r>
            <a:r>
              <a:rPr lang="en-GB" dirty="0" err="1"/>
              <a:t>zapazio</a:t>
            </a:r>
            <a:r>
              <a:rPr lang="en-GB" dirty="0"/>
              <a:t> u </a:t>
            </a:r>
            <a:r>
              <a:rPr lang="en-GB" dirty="0" err="1"/>
              <a:t>psihoanalitičkoj</a:t>
            </a:r>
            <a:r>
              <a:rPr lang="en-GB" dirty="0"/>
              <a:t> </a:t>
            </a:r>
            <a:r>
              <a:rPr lang="en-GB" dirty="0" err="1"/>
              <a:t>teoriji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Oslanjajući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empirijske</a:t>
            </a:r>
            <a:r>
              <a:rPr lang="en-GB" dirty="0" smtClean="0"/>
              <a:t> </a:t>
            </a:r>
            <a:r>
              <a:rPr lang="en-GB" dirty="0" err="1"/>
              <a:t>podatke</a:t>
            </a:r>
            <a:r>
              <a:rPr lang="en-GB" dirty="0"/>
              <a:t> </a:t>
            </a:r>
            <a:r>
              <a:rPr lang="en-GB" dirty="0" err="1"/>
              <a:t>dobijene</a:t>
            </a:r>
            <a:r>
              <a:rPr lang="en-GB" dirty="0"/>
              <a:t> </a:t>
            </a:r>
            <a:r>
              <a:rPr lang="en-GB" dirty="0" err="1"/>
              <a:t>od</a:t>
            </a:r>
            <a:r>
              <a:rPr lang="en-GB" dirty="0"/>
              <a:t> </a:t>
            </a:r>
            <a:r>
              <a:rPr lang="en-GB" dirty="0" err="1"/>
              <a:t>etologa</a:t>
            </a:r>
            <a:r>
              <a:rPr lang="en-GB" dirty="0"/>
              <a:t> </a:t>
            </a:r>
            <a:r>
              <a:rPr lang="en-GB" dirty="0" err="1"/>
              <a:t>kakvi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bili</a:t>
            </a:r>
            <a:r>
              <a:rPr lang="en-GB" dirty="0"/>
              <a:t> </a:t>
            </a:r>
            <a:r>
              <a:rPr lang="en-GB" dirty="0" err="1"/>
              <a:t>Konrad</a:t>
            </a:r>
            <a:r>
              <a:rPr lang="en-GB" dirty="0"/>
              <a:t> </a:t>
            </a:r>
            <a:r>
              <a:rPr lang="en-GB" dirty="0" err="1"/>
              <a:t>Lorenc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psiholog</a:t>
            </a:r>
            <a:r>
              <a:rPr lang="en-GB" dirty="0"/>
              <a:t> </a:t>
            </a:r>
            <a:r>
              <a:rPr lang="en-GB" dirty="0" err="1"/>
              <a:t>Harlou</a:t>
            </a:r>
            <a:r>
              <a:rPr lang="en-GB" dirty="0"/>
              <a:t>, </a:t>
            </a:r>
            <a:r>
              <a:rPr lang="en-GB" dirty="0" err="1"/>
              <a:t>Bolbi</a:t>
            </a:r>
            <a:r>
              <a:rPr lang="en-GB" dirty="0"/>
              <a:t> je </a:t>
            </a:r>
            <a:r>
              <a:rPr lang="en-GB" dirty="0" err="1"/>
              <a:t>zaključio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je </a:t>
            </a:r>
            <a:r>
              <a:rPr lang="en-GB" dirty="0" err="1"/>
              <a:t>afektivno</a:t>
            </a:r>
            <a:r>
              <a:rPr lang="en-GB" dirty="0"/>
              <a:t> </a:t>
            </a:r>
            <a:r>
              <a:rPr lang="en-GB" dirty="0" err="1"/>
              <a:t>vezivanje</a:t>
            </a:r>
            <a:r>
              <a:rPr lang="en-GB" dirty="0"/>
              <a:t> </a:t>
            </a:r>
            <a:r>
              <a:rPr lang="en-GB" dirty="0" err="1"/>
              <a:t>manje</a:t>
            </a:r>
            <a:r>
              <a:rPr lang="en-GB" dirty="0"/>
              <a:t> </a:t>
            </a:r>
            <a:r>
              <a:rPr lang="en-GB" dirty="0" err="1"/>
              <a:t>determinisano</a:t>
            </a:r>
            <a:r>
              <a:rPr lang="en-GB" dirty="0"/>
              <a:t> </a:t>
            </a:r>
            <a:r>
              <a:rPr lang="en-GB" dirty="0" err="1"/>
              <a:t>potrebom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negom</a:t>
            </a:r>
            <a:r>
              <a:rPr lang="en-GB" dirty="0"/>
              <a:t>, a 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ponašanjima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vode</a:t>
            </a:r>
            <a:r>
              <a:rPr lang="en-GB" dirty="0"/>
              <a:t> ka </a:t>
            </a:r>
            <a:r>
              <a:rPr lang="en-GB" dirty="0" err="1"/>
              <a:t>blizini</a:t>
            </a:r>
            <a:r>
              <a:rPr lang="en-GB" dirty="0"/>
              <a:t> </a:t>
            </a:r>
            <a:r>
              <a:rPr lang="en-GB" dirty="0" err="1"/>
              <a:t>deteta</a:t>
            </a:r>
            <a:r>
              <a:rPr lang="en-GB" dirty="0"/>
              <a:t> </a:t>
            </a:r>
            <a:r>
              <a:rPr lang="en-GB" dirty="0" err="1"/>
              <a:t>negovatelju</a:t>
            </a:r>
            <a:r>
              <a:rPr lang="en-GB" dirty="0"/>
              <a:t>. On je </a:t>
            </a:r>
            <a:r>
              <a:rPr lang="en-GB" dirty="0" err="1"/>
              <a:t>izneo</a:t>
            </a:r>
            <a:r>
              <a:rPr lang="en-GB" dirty="0"/>
              <a:t> </a:t>
            </a:r>
            <a:r>
              <a:rPr lang="en-GB" dirty="0" err="1"/>
              <a:t>gledište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kom</a:t>
            </a:r>
            <a:r>
              <a:rPr lang="en-GB" dirty="0"/>
              <a:t> </a:t>
            </a:r>
            <a:r>
              <a:rPr lang="en-GB" dirty="0" err="1"/>
              <a:t>dete</a:t>
            </a:r>
            <a:r>
              <a:rPr lang="en-GB" dirty="0"/>
              <a:t> u </a:t>
            </a:r>
            <a:r>
              <a:rPr lang="en-GB" dirty="0" err="1"/>
              <a:t>službi</a:t>
            </a:r>
            <a:r>
              <a:rPr lang="en-GB" dirty="0"/>
              <a:t> </a:t>
            </a:r>
            <a:r>
              <a:rPr lang="en-GB" dirty="0" err="1"/>
              <a:t>preživljavanja</a:t>
            </a:r>
            <a:r>
              <a:rPr lang="en-GB" dirty="0"/>
              <a:t>, </a:t>
            </a:r>
            <a:r>
              <a:rPr lang="en-GB" dirty="0" err="1"/>
              <a:t>traži</a:t>
            </a:r>
            <a:r>
              <a:rPr lang="en-GB" dirty="0"/>
              <a:t> </a:t>
            </a:r>
            <a:r>
              <a:rPr lang="en-GB" dirty="0" err="1"/>
              <a:t>zaklon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sigurnost</a:t>
            </a:r>
            <a:r>
              <a:rPr lang="en-GB" dirty="0"/>
              <a:t> </a:t>
            </a:r>
            <a:r>
              <a:rPr lang="en-GB" dirty="0" err="1"/>
              <a:t>od</a:t>
            </a:r>
            <a:r>
              <a:rPr lang="en-GB" dirty="0"/>
              <a:t> </a:t>
            </a:r>
            <a:r>
              <a:rPr lang="en-GB" dirty="0" err="1"/>
              <a:t>napadača</a:t>
            </a:r>
            <a:r>
              <a:rPr lang="en-GB" dirty="0"/>
              <a:t> </a:t>
            </a:r>
            <a:r>
              <a:rPr lang="en-GB" dirty="0" err="1"/>
              <a:t>formiranjem</a:t>
            </a:r>
            <a:r>
              <a:rPr lang="en-GB" dirty="0"/>
              <a:t> </a:t>
            </a:r>
            <a:r>
              <a:rPr lang="en-GB" dirty="0" err="1"/>
              <a:t>sigurne</a:t>
            </a:r>
            <a:r>
              <a:rPr lang="en-GB" dirty="0"/>
              <a:t> </a:t>
            </a:r>
            <a:r>
              <a:rPr lang="en-GB" dirty="0" err="1"/>
              <a:t>veze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negovateljem</a:t>
            </a:r>
            <a:r>
              <a:rPr lang="en-GB" dirty="0"/>
              <a:t>. </a:t>
            </a:r>
            <a:r>
              <a:rPr lang="en-GB" dirty="0" err="1" smtClean="0"/>
              <a:t>Odvajanje</a:t>
            </a:r>
            <a:r>
              <a:rPr lang="en-GB" dirty="0" smtClean="0"/>
              <a:t> </a:t>
            </a:r>
            <a:r>
              <a:rPr lang="en-GB" dirty="0" err="1"/>
              <a:t>od</a:t>
            </a:r>
            <a:r>
              <a:rPr lang="en-GB" dirty="0"/>
              <a:t> </a:t>
            </a:r>
            <a:r>
              <a:rPr lang="en-GB" dirty="0" err="1"/>
              <a:t>udobnosti</a:t>
            </a:r>
            <a:r>
              <a:rPr lang="en-GB" dirty="0"/>
              <a:t> </a:t>
            </a:r>
            <a:r>
              <a:rPr lang="en-GB" dirty="0" err="1"/>
              <a:t>koju</a:t>
            </a:r>
            <a:r>
              <a:rPr lang="en-GB" dirty="0"/>
              <a:t> </a:t>
            </a:r>
            <a:r>
              <a:rPr lang="en-GB" dirty="0" err="1"/>
              <a:t>negovatelj</a:t>
            </a:r>
            <a:r>
              <a:rPr lang="en-GB" dirty="0"/>
              <a:t> </a:t>
            </a:r>
            <a:r>
              <a:rPr lang="en-GB" dirty="0" err="1"/>
              <a:t>obezbedjuje</a:t>
            </a:r>
            <a:r>
              <a:rPr lang="en-GB" dirty="0"/>
              <a:t>, </a:t>
            </a:r>
            <a:r>
              <a:rPr lang="en-GB" dirty="0" err="1"/>
              <a:t>dovodi</a:t>
            </a:r>
            <a:r>
              <a:rPr lang="en-GB" dirty="0"/>
              <a:t> do </a:t>
            </a:r>
            <a:r>
              <a:rPr lang="en-GB" dirty="0" err="1"/>
              <a:t>ispoljavanja</a:t>
            </a:r>
            <a:r>
              <a:rPr lang="en-GB" dirty="0"/>
              <a:t> </a:t>
            </a:r>
            <a:r>
              <a:rPr lang="en-GB" dirty="0" err="1"/>
              <a:t>signala</a:t>
            </a:r>
            <a:r>
              <a:rPr lang="en-GB" dirty="0"/>
              <a:t> </a:t>
            </a:r>
            <a:r>
              <a:rPr lang="en-GB" dirty="0" err="1"/>
              <a:t>distresa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pripijanje</a:t>
            </a:r>
            <a:r>
              <a:rPr lang="en-GB" dirty="0"/>
              <a:t>, </a:t>
            </a:r>
            <a:r>
              <a:rPr lang="en-GB" dirty="0" err="1"/>
              <a:t>plakanje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dozivanje</a:t>
            </a:r>
            <a:r>
              <a:rPr lang="en-GB" dirty="0"/>
              <a:t> </a:t>
            </a:r>
            <a:r>
              <a:rPr lang="en-GB" dirty="0" err="1"/>
              <a:t>negovatelja</a:t>
            </a:r>
            <a:r>
              <a:rPr lang="en-GB" dirty="0"/>
              <a:t>,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nazivju</a:t>
            </a:r>
            <a:r>
              <a:rPr lang="en-GB" dirty="0"/>
              <a:t> </a:t>
            </a:r>
            <a:r>
              <a:rPr lang="en-GB" b="1" i="1" dirty="0" err="1"/>
              <a:t>ponašanja</a:t>
            </a:r>
            <a:r>
              <a:rPr lang="en-GB" b="1" i="1" dirty="0"/>
              <a:t> </a:t>
            </a:r>
            <a:r>
              <a:rPr lang="en-GB" b="1" i="1" dirty="0" err="1"/>
              <a:t>vezivanja</a:t>
            </a:r>
            <a:r>
              <a:rPr lang="en-GB" dirty="0"/>
              <a:t>. </a:t>
            </a:r>
            <a:r>
              <a:rPr lang="en-GB" dirty="0" err="1"/>
              <a:t>Komplementarni</a:t>
            </a:r>
            <a:r>
              <a:rPr lang="en-GB" dirty="0"/>
              <a:t> </a:t>
            </a:r>
            <a:r>
              <a:rPr lang="en-GB" dirty="0" err="1"/>
              <a:t>ovim</a:t>
            </a:r>
            <a:r>
              <a:rPr lang="en-GB" dirty="0"/>
              <a:t> </a:t>
            </a:r>
            <a:r>
              <a:rPr lang="en-GB" dirty="0" err="1"/>
              <a:t>ponašanjima</a:t>
            </a:r>
            <a:r>
              <a:rPr lang="en-GB" dirty="0"/>
              <a:t>, </a:t>
            </a:r>
            <a:r>
              <a:rPr lang="en-GB" dirty="0" err="1"/>
              <a:t>kod</a:t>
            </a:r>
            <a:r>
              <a:rPr lang="en-GB" dirty="0"/>
              <a:t> </a:t>
            </a:r>
            <a:r>
              <a:rPr lang="en-GB" dirty="0" err="1"/>
              <a:t>odraslih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 </a:t>
            </a:r>
            <a:r>
              <a:rPr lang="en-GB" b="1" i="1" dirty="0" err="1"/>
              <a:t>ponašanja</a:t>
            </a:r>
            <a:r>
              <a:rPr lang="en-GB" b="1" i="1" dirty="0"/>
              <a:t> </a:t>
            </a:r>
            <a:r>
              <a:rPr lang="en-GB" b="1" i="1" dirty="0" err="1"/>
              <a:t>brige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pri</a:t>
            </a:r>
            <a:r>
              <a:rPr lang="en-GB" dirty="0" smtClean="0"/>
              <a:t> </a:t>
            </a:r>
            <a:r>
              <a:rPr lang="en-GB" dirty="0" err="1" smtClean="0"/>
              <a:t>odvajanju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ponovnim</a:t>
            </a:r>
            <a:r>
              <a:rPr lang="en-GB" dirty="0" smtClean="0"/>
              <a:t> </a:t>
            </a:r>
            <a:r>
              <a:rPr lang="en-GB" dirty="0" err="1" smtClean="0"/>
              <a:t>susretom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roditeljem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B050"/>
                </a:solidFill>
              </a:rPr>
              <a:t>Lepljiv</a:t>
            </a:r>
            <a:r>
              <a:rPr lang="en-GB" dirty="0" smtClean="0">
                <a:solidFill>
                  <a:srgbClr val="00B050"/>
                </a:solidFill>
              </a:rPr>
              <a:t>, ne </a:t>
            </a:r>
            <a:r>
              <a:rPr lang="en-GB" dirty="0" err="1" smtClean="0">
                <a:solidFill>
                  <a:srgbClr val="00B050"/>
                </a:solidFill>
              </a:rPr>
              <a:t>odvaja</a:t>
            </a:r>
            <a:r>
              <a:rPr lang="en-GB" dirty="0" smtClean="0">
                <a:solidFill>
                  <a:srgbClr val="00B050"/>
                </a:solidFill>
              </a:rPr>
              <a:t> se</a:t>
            </a: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err="1" smtClean="0">
                <a:solidFill>
                  <a:srgbClr val="0070C0"/>
                </a:solidFill>
              </a:rPr>
              <a:t>Ljut</a:t>
            </a:r>
            <a:r>
              <a:rPr lang="en-GB" dirty="0" smtClean="0">
                <a:solidFill>
                  <a:srgbClr val="0070C0"/>
                </a:solidFill>
              </a:rPr>
              <a:t>, </a:t>
            </a:r>
            <a:r>
              <a:rPr lang="en-GB" dirty="0" err="1" smtClean="0">
                <a:solidFill>
                  <a:srgbClr val="0070C0"/>
                </a:solidFill>
              </a:rPr>
              <a:t>uznemiren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pri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ponovnom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susretu</a:t>
            </a:r>
            <a:endParaRPr lang="en-GB" dirty="0" smtClean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err="1" smtClean="0">
                <a:solidFill>
                  <a:srgbClr val="FF0000"/>
                </a:solidFill>
              </a:rPr>
              <a:t>Plače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neutešno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teško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ga</a:t>
            </a:r>
            <a:r>
              <a:rPr lang="en-GB" dirty="0" smtClean="0">
                <a:solidFill>
                  <a:srgbClr val="FF0000"/>
                </a:solidFill>
              </a:rPr>
              <a:t> je </a:t>
            </a:r>
            <a:r>
              <a:rPr lang="en-GB" dirty="0" err="1" smtClean="0">
                <a:solidFill>
                  <a:srgbClr val="FF0000"/>
                </a:solidFill>
              </a:rPr>
              <a:t>smiriti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Ne </a:t>
            </a:r>
            <a:r>
              <a:rPr lang="en-GB" dirty="0" err="1" smtClean="0">
                <a:solidFill>
                  <a:srgbClr val="00B050"/>
                </a:solidFill>
              </a:rPr>
              <a:t>osvrće</a:t>
            </a:r>
            <a:r>
              <a:rPr lang="en-GB" dirty="0" smtClean="0">
                <a:solidFill>
                  <a:srgbClr val="00B050"/>
                </a:solidFill>
              </a:rPr>
              <a:t> se, ne </a:t>
            </a:r>
            <a:r>
              <a:rPr lang="en-GB" dirty="0" err="1" smtClean="0">
                <a:solidFill>
                  <a:srgbClr val="00B050"/>
                </a:solidFill>
              </a:rPr>
              <a:t>obraća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pažnju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na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roditelja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err="1" smtClean="0">
                <a:solidFill>
                  <a:srgbClr val="0070C0"/>
                </a:solidFill>
              </a:rPr>
              <a:t>Ignoriše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roditelja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ili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ga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aktivno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izbegava</a:t>
            </a:r>
            <a:endParaRPr lang="en-GB" dirty="0" smtClean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err="1" smtClean="0">
                <a:solidFill>
                  <a:srgbClr val="FF0000"/>
                </a:solidFill>
              </a:rPr>
              <a:t>Nikada</a:t>
            </a:r>
            <a:r>
              <a:rPr lang="en-GB" dirty="0" smtClean="0">
                <a:solidFill>
                  <a:srgbClr val="FF0000"/>
                </a:solidFill>
              </a:rPr>
              <a:t> ne </a:t>
            </a:r>
            <a:r>
              <a:rPr lang="en-GB" dirty="0" err="1" smtClean="0">
                <a:solidFill>
                  <a:srgbClr val="FF0000"/>
                </a:solidFill>
              </a:rPr>
              <a:t>plače</a:t>
            </a:r>
            <a:r>
              <a:rPr lang="en-GB" dirty="0" smtClean="0">
                <a:solidFill>
                  <a:srgbClr val="FF0000"/>
                </a:solidFill>
              </a:rPr>
              <a:t>, ne </a:t>
            </a:r>
            <a:r>
              <a:rPr lang="en-GB" dirty="0" err="1" smtClean="0">
                <a:solidFill>
                  <a:srgbClr val="FF0000"/>
                </a:solidFill>
              </a:rPr>
              <a:t>pokazuje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emocije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potrebe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Interakcija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poznatim</a:t>
            </a:r>
            <a:r>
              <a:rPr lang="en-GB" dirty="0" smtClean="0"/>
              <a:t> </a:t>
            </a:r>
            <a:r>
              <a:rPr lang="en-GB" dirty="0" err="1" smtClean="0"/>
              <a:t>odraslima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Neobično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zavistan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err="1" smtClean="0">
                <a:solidFill>
                  <a:srgbClr val="00B0F0"/>
                </a:solidFill>
              </a:rPr>
              <a:t>Stalno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fizički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blizu</a:t>
            </a:r>
            <a:r>
              <a:rPr lang="en-GB" dirty="0" smtClean="0">
                <a:solidFill>
                  <a:srgbClr val="00B0F0"/>
                </a:solidFill>
              </a:rPr>
              <a:t>, </a:t>
            </a:r>
            <a:r>
              <a:rPr lang="en-GB" dirty="0" err="1" smtClean="0">
                <a:solidFill>
                  <a:srgbClr val="00B0F0"/>
                </a:solidFill>
              </a:rPr>
              <a:t>puno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priča</a:t>
            </a:r>
            <a:r>
              <a:rPr lang="en-GB" dirty="0" smtClean="0">
                <a:solidFill>
                  <a:srgbClr val="00B0F0"/>
                </a:solidFill>
              </a:rPr>
              <a:t>, </a:t>
            </a:r>
            <a:r>
              <a:rPr lang="en-GB" dirty="0" err="1" smtClean="0">
                <a:solidFill>
                  <a:srgbClr val="00B0F0"/>
                </a:solidFill>
              </a:rPr>
              <a:t>stalno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traži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pažnju</a:t>
            </a:r>
            <a:endParaRPr lang="en-GB" dirty="0" smtClean="0">
              <a:solidFill>
                <a:srgbClr val="00B0F0"/>
              </a:solidFill>
            </a:endParaRPr>
          </a:p>
          <a:p>
            <a:r>
              <a:rPr lang="en-GB" dirty="0" err="1" smtClean="0">
                <a:solidFill>
                  <a:srgbClr val="00B050"/>
                </a:solidFill>
              </a:rPr>
              <a:t>Zavistan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stalno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traži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da</a:t>
            </a:r>
            <a:r>
              <a:rPr lang="en-GB" dirty="0" smtClean="0">
                <a:solidFill>
                  <a:srgbClr val="00B050"/>
                </a:solidFill>
              </a:rPr>
              <a:t> je </a:t>
            </a:r>
            <a:r>
              <a:rPr lang="en-GB" dirty="0" err="1" smtClean="0">
                <a:solidFill>
                  <a:srgbClr val="00B050"/>
                </a:solidFill>
              </a:rPr>
              <a:t>blizu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odraslog</a:t>
            </a:r>
            <a:endParaRPr lang="en-GB" dirty="0" smtClean="0">
              <a:solidFill>
                <a:srgbClr val="00B050"/>
              </a:solidFill>
            </a:endParaRPr>
          </a:p>
          <a:p>
            <a:endParaRPr lang="en-GB" dirty="0" smtClean="0"/>
          </a:p>
          <a:p>
            <a:r>
              <a:rPr lang="en-GB" dirty="0" err="1" smtClean="0">
                <a:solidFill>
                  <a:srgbClr val="C00000"/>
                </a:solidFill>
              </a:rPr>
              <a:t>Preterano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zahtevajući</a:t>
            </a:r>
            <a:r>
              <a:rPr lang="en-GB" dirty="0" smtClean="0">
                <a:solidFill>
                  <a:srgbClr val="C00000"/>
                </a:solidFill>
              </a:rPr>
              <a:t> u </a:t>
            </a:r>
            <a:r>
              <a:rPr lang="en-GB" dirty="0" err="1" smtClean="0">
                <a:solidFill>
                  <a:srgbClr val="C00000"/>
                </a:solidFill>
              </a:rPr>
              <a:t>smislu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pažnje</a:t>
            </a:r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potrebu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kontroliše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vodi</a:t>
            </a:r>
            <a:r>
              <a:rPr lang="en-GB" dirty="0" smtClean="0"/>
              <a:t> </a:t>
            </a:r>
            <a:r>
              <a:rPr lang="en-GB" dirty="0" err="1" smtClean="0"/>
              <a:t>interakciju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Neobično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nezavistan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err="1" smtClean="0">
                <a:solidFill>
                  <a:srgbClr val="00B0F0"/>
                </a:solidFill>
              </a:rPr>
              <a:t>Izbegava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kontakt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očima</a:t>
            </a:r>
            <a:r>
              <a:rPr lang="en-GB" dirty="0" smtClean="0">
                <a:solidFill>
                  <a:srgbClr val="00B0F0"/>
                </a:solidFill>
              </a:rPr>
              <a:t>, </a:t>
            </a:r>
            <a:r>
              <a:rPr lang="en-GB" dirty="0" err="1" smtClean="0">
                <a:solidFill>
                  <a:srgbClr val="00B0F0"/>
                </a:solidFill>
              </a:rPr>
              <a:t>težak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za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kontak</a:t>
            </a:r>
            <a:endParaRPr lang="en-GB" dirty="0" smtClean="0">
              <a:solidFill>
                <a:srgbClr val="00B0F0"/>
              </a:solidFill>
            </a:endParaRPr>
          </a:p>
          <a:p>
            <a:r>
              <a:rPr lang="en-GB" dirty="0" err="1" smtClean="0">
                <a:solidFill>
                  <a:srgbClr val="00B050"/>
                </a:solidFill>
              </a:rPr>
              <a:t>Teško</a:t>
            </a:r>
            <a:r>
              <a:rPr lang="en-GB" dirty="0" smtClean="0">
                <a:solidFill>
                  <a:srgbClr val="00B050"/>
                </a:solidFill>
              </a:rPr>
              <a:t> mu se </a:t>
            </a:r>
            <a:r>
              <a:rPr lang="en-GB" dirty="0" err="1" smtClean="0">
                <a:solidFill>
                  <a:srgbClr val="00B050"/>
                </a:solidFill>
              </a:rPr>
              <a:t>približiti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ima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pogrešan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odgovor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na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pokazanu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pažnju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err="1" smtClean="0">
                <a:solidFill>
                  <a:srgbClr val="C00000"/>
                </a:solidFill>
              </a:rPr>
              <a:t>Preterano</a:t>
            </a:r>
            <a:r>
              <a:rPr lang="en-GB" dirty="0" smtClean="0">
                <a:solidFill>
                  <a:srgbClr val="C00000"/>
                </a:solidFill>
              </a:rPr>
              <a:t> se </a:t>
            </a:r>
            <a:r>
              <a:rPr lang="en-GB" dirty="0" err="1" smtClean="0">
                <a:solidFill>
                  <a:srgbClr val="C00000"/>
                </a:solidFill>
              </a:rPr>
              <a:t>oslanja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na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sebe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nezahtevan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odvojen</a:t>
            </a:r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err="1" smtClean="0"/>
              <a:t>Neobično</a:t>
            </a:r>
            <a:r>
              <a:rPr lang="en-GB" dirty="0" smtClean="0"/>
              <a:t> </a:t>
            </a:r>
            <a:r>
              <a:rPr lang="en-GB" dirty="0" err="1" smtClean="0"/>
              <a:t>pasivan</a:t>
            </a:r>
            <a:r>
              <a:rPr lang="en-GB" dirty="0" smtClean="0"/>
              <a:t>, </a:t>
            </a:r>
            <a:r>
              <a:rPr lang="en-GB" dirty="0" err="1" smtClean="0"/>
              <a:t>stalno</a:t>
            </a:r>
            <a:r>
              <a:rPr lang="en-GB" dirty="0" smtClean="0"/>
              <a:t> </a:t>
            </a:r>
            <a:r>
              <a:rPr lang="en-GB" dirty="0" err="1" smtClean="0"/>
              <a:t>želi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dopadne</a:t>
            </a:r>
            <a:r>
              <a:rPr lang="en-GB" dirty="0" smtClean="0"/>
              <a:t> </a:t>
            </a:r>
            <a:r>
              <a:rPr lang="en-GB" dirty="0" err="1" smtClean="0"/>
              <a:t>odraslima</a:t>
            </a: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 </a:t>
            </a:r>
            <a:r>
              <a:rPr lang="en-GB" dirty="0" err="1" smtClean="0"/>
              <a:t>kontekstu</a:t>
            </a:r>
            <a:r>
              <a:rPr lang="en-GB" dirty="0" smtClean="0"/>
              <a:t> </a:t>
            </a:r>
            <a:r>
              <a:rPr lang="en-GB" dirty="0" err="1" smtClean="0"/>
              <a:t>manje</a:t>
            </a:r>
            <a:r>
              <a:rPr lang="en-GB" dirty="0" smtClean="0"/>
              <a:t> </a:t>
            </a:r>
            <a:r>
              <a:rPr lang="en-GB" dirty="0" err="1" smtClean="0"/>
              <a:t>povrede</a:t>
            </a:r>
            <a:r>
              <a:rPr lang="en-GB" dirty="0" smtClean="0"/>
              <a:t> 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Preterano</a:t>
            </a:r>
            <a:r>
              <a:rPr lang="en-GB" dirty="0" smtClean="0">
                <a:solidFill>
                  <a:srgbClr val="C00000"/>
                </a:solidFill>
              </a:rPr>
              <a:t> se </a:t>
            </a:r>
            <a:r>
              <a:rPr lang="en-GB" dirty="0" err="1" smtClean="0">
                <a:solidFill>
                  <a:srgbClr val="C00000"/>
                </a:solidFill>
              </a:rPr>
              <a:t>uznemiri</a:t>
            </a:r>
            <a:endParaRPr lang="en-GB" dirty="0" smtClean="0">
              <a:solidFill>
                <a:srgbClr val="C00000"/>
              </a:solidFill>
            </a:endParaRPr>
          </a:p>
          <a:p>
            <a:endParaRPr lang="en-GB" dirty="0" smtClean="0"/>
          </a:p>
          <a:p>
            <a:r>
              <a:rPr lang="en-GB" dirty="0" err="1" smtClean="0">
                <a:solidFill>
                  <a:srgbClr val="0070C0"/>
                </a:solidFill>
              </a:rPr>
              <a:t>Traži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puno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tešenja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nege</a:t>
            </a: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GB" dirty="0" smtClean="0"/>
          </a:p>
          <a:p>
            <a:r>
              <a:rPr lang="en-GB" dirty="0" smtClean="0">
                <a:solidFill>
                  <a:srgbClr val="00B050"/>
                </a:solidFill>
              </a:rPr>
              <a:t>Puno </a:t>
            </a:r>
            <a:r>
              <a:rPr lang="en-GB" dirty="0" err="1" smtClean="0">
                <a:solidFill>
                  <a:srgbClr val="00B050"/>
                </a:solidFill>
              </a:rPr>
              <a:t>nege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tešenja</a:t>
            </a:r>
            <a:r>
              <a:rPr lang="en-GB" dirty="0" smtClean="0">
                <a:solidFill>
                  <a:srgbClr val="00B050"/>
                </a:solidFill>
              </a:rPr>
              <a:t> a </a:t>
            </a:r>
            <a:r>
              <a:rPr lang="en-GB" dirty="0" err="1" smtClean="0">
                <a:solidFill>
                  <a:srgbClr val="00B050"/>
                </a:solidFill>
              </a:rPr>
              <a:t>izgleda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kao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da</a:t>
            </a:r>
            <a:r>
              <a:rPr lang="en-GB" dirty="0" smtClean="0">
                <a:solidFill>
                  <a:srgbClr val="00B050"/>
                </a:solidFill>
              </a:rPr>
              <a:t> ne </a:t>
            </a:r>
            <a:r>
              <a:rPr lang="en-GB" dirty="0" err="1" smtClean="0">
                <a:solidFill>
                  <a:srgbClr val="00B050"/>
                </a:solidFill>
              </a:rPr>
              <a:t>može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da</a:t>
            </a:r>
            <a:r>
              <a:rPr lang="en-GB" dirty="0" smtClean="0">
                <a:solidFill>
                  <a:srgbClr val="00B050"/>
                </a:solidFill>
              </a:rPr>
              <a:t> se </a:t>
            </a:r>
            <a:r>
              <a:rPr lang="en-GB" dirty="0" err="1" smtClean="0">
                <a:solidFill>
                  <a:srgbClr val="00B050"/>
                </a:solidFill>
              </a:rPr>
              <a:t>smiri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 smtClean="0"/>
              <a:t>Ponaša</a:t>
            </a:r>
            <a:r>
              <a:rPr lang="en-GB" dirty="0" smtClean="0"/>
              <a:t> se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ništa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desilo</a:t>
            </a:r>
            <a:endParaRPr lang="en-GB" dirty="0" smtClean="0"/>
          </a:p>
          <a:p>
            <a:r>
              <a:rPr lang="en-GB" dirty="0" err="1" smtClean="0">
                <a:solidFill>
                  <a:srgbClr val="0070C0"/>
                </a:solidFill>
              </a:rPr>
              <a:t>Izgleda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kao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da</a:t>
            </a:r>
            <a:r>
              <a:rPr lang="en-GB" dirty="0" smtClean="0">
                <a:solidFill>
                  <a:srgbClr val="0070C0"/>
                </a:solidFill>
              </a:rPr>
              <a:t> mu </a:t>
            </a:r>
            <a:r>
              <a:rPr lang="en-GB" dirty="0" err="1" smtClean="0">
                <a:solidFill>
                  <a:srgbClr val="0070C0"/>
                </a:solidFill>
              </a:rPr>
              <a:t>nije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potrebna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uteha</a:t>
            </a:r>
            <a:endParaRPr lang="en-GB" dirty="0" smtClean="0">
              <a:solidFill>
                <a:srgbClr val="0070C0"/>
              </a:solidFill>
            </a:endParaRPr>
          </a:p>
          <a:p>
            <a:endParaRPr lang="en-GB" dirty="0" smtClean="0"/>
          </a:p>
          <a:p>
            <a:r>
              <a:rPr lang="en-GB" dirty="0" smtClean="0">
                <a:solidFill>
                  <a:srgbClr val="00B050"/>
                </a:solidFill>
              </a:rPr>
              <a:t>Kao </a:t>
            </a:r>
            <a:r>
              <a:rPr lang="en-GB" dirty="0" err="1" smtClean="0">
                <a:solidFill>
                  <a:srgbClr val="00B050"/>
                </a:solidFill>
              </a:rPr>
              <a:t>da</a:t>
            </a:r>
            <a:r>
              <a:rPr lang="en-GB" dirty="0" smtClean="0">
                <a:solidFill>
                  <a:srgbClr val="00B050"/>
                </a:solidFill>
              </a:rPr>
              <a:t> mu </a:t>
            </a:r>
            <a:r>
              <a:rPr lang="en-GB" dirty="0" err="1" smtClean="0">
                <a:solidFill>
                  <a:srgbClr val="00B050"/>
                </a:solidFill>
              </a:rPr>
              <a:t>nije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potrebna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briga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ni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tešenje</a:t>
            </a:r>
            <a:endParaRPr lang="en-GB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Recept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nesigurnu</a:t>
            </a:r>
            <a:r>
              <a:rPr lang="en-GB" dirty="0" smtClean="0"/>
              <a:t> </a:t>
            </a:r>
            <a:r>
              <a:rPr lang="en-GB" dirty="0" err="1" smtClean="0"/>
              <a:t>bazu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prekidanje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, </a:t>
            </a:r>
            <a:r>
              <a:rPr lang="en-GB" dirty="0" err="1" smtClean="0"/>
              <a:t>nametanje</a:t>
            </a:r>
            <a:r>
              <a:rPr lang="en-GB" dirty="0" smtClean="0"/>
              <a:t> </a:t>
            </a:r>
            <a:r>
              <a:rPr lang="en-GB" dirty="0" err="1" smtClean="0"/>
              <a:t>aktivnosti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tempa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, </a:t>
            </a:r>
            <a:r>
              <a:rPr lang="en-GB" dirty="0" err="1" smtClean="0"/>
              <a:t>preterani</a:t>
            </a:r>
            <a:r>
              <a:rPr lang="en-GB" dirty="0" smtClean="0"/>
              <a:t> </a:t>
            </a:r>
            <a:r>
              <a:rPr lang="en-GB" dirty="0" err="1" smtClean="0"/>
              <a:t>nadzorom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korigovanje</a:t>
            </a:r>
            <a:r>
              <a:rPr lang="en-GB" dirty="0" smtClean="0"/>
              <a:t> </a:t>
            </a:r>
            <a:r>
              <a:rPr lang="en-GB" dirty="0" err="1" smtClean="0"/>
              <a:t>detetovog</a:t>
            </a:r>
            <a:r>
              <a:rPr lang="en-GB" dirty="0" smtClean="0"/>
              <a:t> </a:t>
            </a:r>
            <a:r>
              <a:rPr lang="vi-VN" dirty="0" smtClean="0"/>
              <a:t>rada; nejasn</a:t>
            </a:r>
            <a:r>
              <a:rPr lang="en-GB" dirty="0" smtClean="0"/>
              <a:t>a</a:t>
            </a:r>
            <a:r>
              <a:rPr lang="vi-VN" dirty="0" smtClean="0"/>
              <a:t> očekivanja, neusklađen</a:t>
            </a:r>
            <a:r>
              <a:rPr lang="en-GB" dirty="0" smtClean="0"/>
              <a:t>a</a:t>
            </a:r>
            <a:r>
              <a:rPr lang="vi-VN" dirty="0" smtClean="0"/>
              <a:t> sa uzrastom i individualnim</a:t>
            </a:r>
            <a:r>
              <a:rPr lang="en-GB" dirty="0" smtClean="0"/>
              <a:t> </a:t>
            </a:r>
            <a:r>
              <a:rPr lang="en-GB" dirty="0" err="1" smtClean="0"/>
              <a:t>karakteristikama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; </a:t>
            </a:r>
            <a:r>
              <a:rPr lang="en-GB" dirty="0" err="1" smtClean="0"/>
              <a:t>neprepoznavanje</a:t>
            </a:r>
            <a:r>
              <a:rPr lang="en-GB" dirty="0" smtClean="0"/>
              <a:t>, </a:t>
            </a:r>
            <a:r>
              <a:rPr lang="en-GB" dirty="0" err="1" smtClean="0"/>
              <a:t>odbacivanje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ignorisanje</a:t>
            </a:r>
            <a:r>
              <a:rPr lang="en-GB" dirty="0" smtClean="0"/>
              <a:t> </a:t>
            </a:r>
            <a:r>
              <a:rPr lang="en-GB" dirty="0" err="1" smtClean="0"/>
              <a:t>detetovih</a:t>
            </a:r>
            <a:r>
              <a:rPr lang="en-GB" dirty="0" smtClean="0"/>
              <a:t> </a:t>
            </a:r>
            <a:r>
              <a:rPr lang="en-GB" dirty="0" err="1" smtClean="0"/>
              <a:t>potreba</a:t>
            </a:r>
            <a:r>
              <a:rPr lang="en-GB" dirty="0" smtClean="0"/>
              <a:t>; </a:t>
            </a:r>
            <a:r>
              <a:rPr lang="en-GB" dirty="0" err="1" smtClean="0"/>
              <a:t>nepredvidivost</a:t>
            </a:r>
            <a:r>
              <a:rPr lang="en-GB" dirty="0" smtClean="0"/>
              <a:t> u </a:t>
            </a:r>
            <a:r>
              <a:rPr lang="en-GB" dirty="0" err="1" smtClean="0"/>
              <a:t>ponašanju</a:t>
            </a:r>
            <a:r>
              <a:rPr lang="en-GB" dirty="0" smtClean="0"/>
              <a:t>, </a:t>
            </a:r>
            <a:r>
              <a:rPr lang="en-GB" dirty="0" err="1" smtClean="0"/>
              <a:t>hostilnost</a:t>
            </a:r>
            <a:r>
              <a:rPr lang="en-GB" dirty="0" smtClean="0"/>
              <a:t> (</a:t>
            </a:r>
            <a:r>
              <a:rPr lang="en-GB" dirty="0" err="1" smtClean="0"/>
              <a:t>ljut</a:t>
            </a:r>
            <a:r>
              <a:rPr lang="en-GB" dirty="0" smtClean="0"/>
              <a:t>, </a:t>
            </a:r>
            <a:r>
              <a:rPr lang="en-GB" dirty="0" err="1" smtClean="0"/>
              <a:t>odbacujuć</a:t>
            </a:r>
            <a:r>
              <a:rPr lang="en-GB" dirty="0" smtClean="0"/>
              <a:t> ton u </a:t>
            </a:r>
            <a:r>
              <a:rPr lang="en-GB" dirty="0" err="1" smtClean="0"/>
              <a:t>govoru</a:t>
            </a:r>
            <a:r>
              <a:rPr lang="en-GB" dirty="0" smtClean="0"/>
              <a:t>, </a:t>
            </a:r>
            <a:r>
              <a:rPr lang="en-GB" dirty="0" err="1" smtClean="0"/>
              <a:t>kažnjavanje</a:t>
            </a:r>
            <a:r>
              <a:rPr lang="en-GB" dirty="0" smtClean="0"/>
              <a:t>, </a:t>
            </a:r>
            <a:r>
              <a:rPr lang="en-GB" dirty="0" err="1" smtClean="0"/>
              <a:t>pretnje</a:t>
            </a:r>
            <a:r>
              <a:rPr lang="en-GB" dirty="0" smtClean="0"/>
              <a:t>), </a:t>
            </a:r>
            <a:r>
              <a:rPr lang="en-GB" dirty="0" err="1" smtClean="0"/>
              <a:t>detinjasto</a:t>
            </a:r>
            <a:r>
              <a:rPr lang="en-GB" dirty="0" smtClean="0"/>
              <a:t> </a:t>
            </a:r>
            <a:r>
              <a:rPr lang="en-GB" dirty="0" err="1" smtClean="0"/>
              <a:t>ponašanje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prepuštanje</a:t>
            </a:r>
            <a:r>
              <a:rPr lang="en-GB" dirty="0" smtClean="0"/>
              <a:t> </a:t>
            </a:r>
            <a:r>
              <a:rPr lang="en-GB" dirty="0" err="1" smtClean="0"/>
              <a:t>kontrole</a:t>
            </a:r>
            <a:r>
              <a:rPr lang="en-GB" dirty="0" smtClean="0"/>
              <a:t> </a:t>
            </a:r>
            <a:r>
              <a:rPr lang="en-GB" dirty="0" err="1" smtClean="0"/>
              <a:t>detetu</a:t>
            </a:r>
            <a:r>
              <a:rPr lang="en-GB" dirty="0" smtClean="0"/>
              <a:t>; </a:t>
            </a:r>
            <a:r>
              <a:rPr lang="en-GB" dirty="0" err="1" smtClean="0"/>
              <a:t>izražavanje</a:t>
            </a:r>
            <a:r>
              <a:rPr lang="en-GB" dirty="0" smtClean="0"/>
              <a:t> </a:t>
            </a:r>
            <a:r>
              <a:rPr lang="en-GB" dirty="0" err="1" smtClean="0"/>
              <a:t>anksioznosti</a:t>
            </a:r>
            <a:r>
              <a:rPr lang="en-GB" dirty="0" smtClean="0"/>
              <a:t>, </a:t>
            </a:r>
            <a:r>
              <a:rPr lang="en-GB" dirty="0" err="1" smtClean="0"/>
              <a:t>straha</a:t>
            </a:r>
            <a:r>
              <a:rPr lang="en-GB" dirty="0" smtClean="0"/>
              <a:t>, </a:t>
            </a:r>
            <a:r>
              <a:rPr lang="en-GB" dirty="0" err="1" smtClean="0"/>
              <a:t>povlačenje</a:t>
            </a:r>
            <a:r>
              <a:rPr lang="en-GB" dirty="0" smtClean="0"/>
              <a:t>, </a:t>
            </a:r>
            <a:r>
              <a:rPr lang="en-GB" dirty="0" err="1" smtClean="0"/>
              <a:t>prenaglašena</a:t>
            </a:r>
            <a:r>
              <a:rPr lang="en-GB" dirty="0" smtClean="0"/>
              <a:t> </a:t>
            </a:r>
            <a:r>
              <a:rPr lang="en-GB" dirty="0" err="1" smtClean="0"/>
              <a:t>intimnost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zahtev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bliskošću</a:t>
            </a:r>
            <a:r>
              <a:rPr lang="en-GB" dirty="0" smtClean="0"/>
              <a:t>, ...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Koliko</a:t>
            </a:r>
            <a:r>
              <a:rPr lang="en-GB" dirty="0" smtClean="0"/>
              <a:t> je </a:t>
            </a:r>
            <a:r>
              <a:rPr lang="en-GB" dirty="0" err="1" smtClean="0"/>
              <a:t>vaspitač</a:t>
            </a:r>
            <a:r>
              <a:rPr lang="en-GB" dirty="0" smtClean="0"/>
              <a:t> </a:t>
            </a:r>
            <a:r>
              <a:rPr lang="en-GB" dirty="0" err="1" smtClean="0"/>
              <a:t>emocionalno</a:t>
            </a:r>
            <a:r>
              <a:rPr lang="en-GB" dirty="0" smtClean="0"/>
              <a:t> </a:t>
            </a:r>
            <a:r>
              <a:rPr lang="en-GB" dirty="0" err="1" smtClean="0"/>
              <a:t>pismen</a:t>
            </a:r>
            <a:r>
              <a:rPr lang="en-GB" dirty="0" smtClean="0"/>
              <a:t>? </a:t>
            </a:r>
            <a:endParaRPr lang="en-GB" dirty="0" smtClean="0"/>
          </a:p>
          <a:p>
            <a:r>
              <a:rPr lang="en-GB" dirty="0" err="1" smtClean="0"/>
              <a:t>Kakva</a:t>
            </a:r>
            <a:r>
              <a:rPr lang="en-GB" dirty="0" smtClean="0"/>
              <a:t> </a:t>
            </a:r>
            <a:r>
              <a:rPr lang="en-GB" dirty="0" smtClean="0"/>
              <a:t>je </a:t>
            </a:r>
            <a:r>
              <a:rPr lang="en-GB" dirty="0" err="1" smtClean="0"/>
              <a:t>njegova</a:t>
            </a:r>
            <a:r>
              <a:rPr lang="en-GB" dirty="0" smtClean="0"/>
              <a:t> </a:t>
            </a:r>
            <a:r>
              <a:rPr lang="en-GB" dirty="0" err="1" smtClean="0"/>
              <a:t>afekt</a:t>
            </a:r>
            <a:r>
              <a:rPr lang="en-GB" dirty="0" smtClean="0"/>
              <a:t>. </a:t>
            </a:r>
            <a:r>
              <a:rPr lang="en-GB" dirty="0" err="1" smtClean="0"/>
              <a:t>v</a:t>
            </a:r>
            <a:r>
              <a:rPr lang="en-GB" dirty="0" err="1" smtClean="0"/>
              <a:t>ezanost</a:t>
            </a:r>
            <a:endParaRPr lang="en-GB" dirty="0" smtClean="0"/>
          </a:p>
          <a:p>
            <a:r>
              <a:rPr lang="en-GB" dirty="0" err="1" smtClean="0"/>
              <a:t>Koliko</a:t>
            </a:r>
            <a:r>
              <a:rPr lang="en-GB" dirty="0" smtClean="0"/>
              <a:t> je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reguliše</a:t>
            </a:r>
            <a:r>
              <a:rPr lang="en-GB" dirty="0" smtClean="0"/>
              <a:t> </a:t>
            </a:r>
            <a:r>
              <a:rPr lang="en-GB" dirty="0" err="1" smtClean="0"/>
              <a:t>sopstvene</a:t>
            </a:r>
            <a:r>
              <a:rPr lang="en-GB" dirty="0" smtClean="0"/>
              <a:t> </a:t>
            </a:r>
            <a:r>
              <a:rPr lang="en-GB" dirty="0" err="1" smtClean="0"/>
              <a:t>emocije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Kakva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temperament?</a:t>
            </a:r>
          </a:p>
          <a:p>
            <a:r>
              <a:rPr lang="en-GB" dirty="0" err="1" smtClean="0"/>
              <a:t>Mentalno</a:t>
            </a:r>
            <a:r>
              <a:rPr lang="en-GB" dirty="0" smtClean="0"/>
              <a:t> </a:t>
            </a:r>
            <a:r>
              <a:rPr lang="en-GB" dirty="0" err="1" smtClean="0"/>
              <a:t>zdravlje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Otpornost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stres</a:t>
            </a:r>
            <a:r>
              <a:rPr lang="en-GB" dirty="0" smtClean="0"/>
              <a:t>?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senzitivan period za formiranje primarne </a:t>
            </a:r>
            <a:r>
              <a:rPr lang="en-GB" dirty="0" err="1" smtClean="0"/>
              <a:t>afektivne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je do </a:t>
            </a:r>
            <a:r>
              <a:rPr lang="en-GB" dirty="0" err="1" smtClean="0"/>
              <a:t>kraja</a:t>
            </a:r>
            <a:r>
              <a:rPr lang="en-GB" dirty="0" smtClean="0"/>
              <a:t> </a:t>
            </a:r>
            <a:r>
              <a:rPr lang="en-GB" dirty="0" err="1" smtClean="0"/>
              <a:t>treće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800" i="1" dirty="0" smtClean="0"/>
              <a:t>Faza 1: Orijentacija i signali odojčeta bez sposobnosti</a:t>
            </a:r>
            <a:br>
              <a:rPr lang="pl-PL" sz="2800" i="1" dirty="0" smtClean="0"/>
            </a:br>
            <a:r>
              <a:rPr lang="en-GB" sz="2800" i="1" dirty="0" err="1" smtClean="0"/>
              <a:t>diskriminacije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osoba</a:t>
            </a:r>
            <a:r>
              <a:rPr lang="en-GB" sz="2800" i="1" dirty="0" smtClean="0"/>
              <a:t/>
            </a:r>
            <a:br>
              <a:rPr lang="en-GB" sz="2800" i="1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 smtClean="0"/>
              <a:t>Prva faza u razvoju vezanosti traje od rođenja do najmanje osam, a obično do</a:t>
            </a:r>
            <a:r>
              <a:rPr lang="en-GB" dirty="0" smtClean="0"/>
              <a:t> </a:t>
            </a:r>
            <a:r>
              <a:rPr lang="en-GB" dirty="0" err="1" smtClean="0"/>
              <a:t>dvanaest</a:t>
            </a:r>
            <a:r>
              <a:rPr lang="en-GB" dirty="0" smtClean="0"/>
              <a:t> </a:t>
            </a:r>
            <a:r>
              <a:rPr lang="en-GB" dirty="0" err="1" smtClean="0"/>
              <a:t>nedelja</a:t>
            </a:r>
            <a:r>
              <a:rPr lang="en-GB" dirty="0" smtClean="0"/>
              <a:t>. </a:t>
            </a:r>
            <a:r>
              <a:rPr lang="pl-PL" dirty="0" smtClean="0"/>
              <a:t> Tokom ove faze osoba koja neguje bebu je primarno odgovorna za</a:t>
            </a:r>
            <a:r>
              <a:rPr lang="en-GB" dirty="0" smtClean="0"/>
              <a:t> </a:t>
            </a:r>
            <a:r>
              <a:rPr lang="en-GB" dirty="0" err="1" smtClean="0"/>
              <a:t>održavanje</a:t>
            </a:r>
            <a:r>
              <a:rPr lang="en-GB" dirty="0" smtClean="0"/>
              <a:t> </a:t>
            </a:r>
            <a:r>
              <a:rPr lang="en-GB" dirty="0" err="1" smtClean="0"/>
              <a:t>blizine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započinjanje</a:t>
            </a:r>
            <a:r>
              <a:rPr lang="en-GB" dirty="0" smtClean="0"/>
              <a:t> </a:t>
            </a:r>
            <a:r>
              <a:rPr lang="en-GB" dirty="0" err="1" smtClean="0"/>
              <a:t>interakcije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tek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u </a:t>
            </a:r>
            <a:r>
              <a:rPr lang="en-GB" dirty="0" err="1" smtClean="0"/>
              <a:t>narednim</a:t>
            </a:r>
            <a:r>
              <a:rPr lang="en-GB" dirty="0" smtClean="0"/>
              <a:t> </a:t>
            </a:r>
            <a:r>
              <a:rPr lang="en-GB" dirty="0" err="1" smtClean="0"/>
              <a:t>mesecima</a:t>
            </a:r>
            <a:r>
              <a:rPr lang="en-GB" dirty="0" smtClean="0"/>
              <a:t> </a:t>
            </a:r>
            <a:r>
              <a:rPr lang="en-GB" dirty="0" err="1" smtClean="0"/>
              <a:t>odojče</a:t>
            </a:r>
            <a:r>
              <a:rPr lang="en-GB" dirty="0" smtClean="0"/>
              <a:t> </a:t>
            </a:r>
            <a:r>
              <a:rPr lang="en-GB" dirty="0" err="1" smtClean="0"/>
              <a:t>preuzeti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deo</a:t>
            </a:r>
            <a:r>
              <a:rPr lang="en-GB" dirty="0" smtClean="0"/>
              <a:t> </a:t>
            </a:r>
            <a:r>
              <a:rPr lang="en-GB" dirty="0" err="1" smtClean="0"/>
              <a:t>kontrole</a:t>
            </a:r>
            <a:r>
              <a:rPr lang="en-GB" dirty="0" smtClean="0"/>
              <a:t> </a:t>
            </a:r>
            <a:r>
              <a:rPr lang="en-GB" dirty="0" err="1" smtClean="0"/>
              <a:t>interakcije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Smatra</a:t>
            </a:r>
            <a:r>
              <a:rPr lang="en-GB" dirty="0" smtClean="0"/>
              <a:t> se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beba</a:t>
            </a:r>
            <a:r>
              <a:rPr lang="en-GB" dirty="0" smtClean="0"/>
              <a:t> u </a:t>
            </a:r>
            <a:r>
              <a:rPr lang="en-GB" dirty="0" err="1" smtClean="0"/>
              <a:t>prva</a:t>
            </a:r>
            <a:r>
              <a:rPr lang="en-GB" dirty="0" smtClean="0"/>
              <a:t> </a:t>
            </a: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meseca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razlikuje</a:t>
            </a:r>
            <a:r>
              <a:rPr lang="en-GB" dirty="0" smtClean="0"/>
              <a:t> </a:t>
            </a:r>
            <a:r>
              <a:rPr lang="en-GB" dirty="0" err="1" smtClean="0"/>
              <a:t>sebe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drugoga</a:t>
            </a:r>
            <a:r>
              <a:rPr lang="en-GB" dirty="0" smtClean="0"/>
              <a:t>, ne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shvati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različiti</a:t>
            </a:r>
            <a:r>
              <a:rPr lang="en-GB" dirty="0" smtClean="0"/>
              <a:t> </a:t>
            </a:r>
            <a:r>
              <a:rPr lang="en-GB" dirty="0" err="1" smtClean="0"/>
              <a:t>stimulusi</a:t>
            </a:r>
            <a:r>
              <a:rPr lang="en-GB" dirty="0" smtClean="0"/>
              <a:t> </a:t>
            </a:r>
            <a:r>
              <a:rPr lang="en-GB" dirty="0" err="1" smtClean="0"/>
              <a:t>organizovani</a:t>
            </a:r>
            <a:r>
              <a:rPr lang="en-GB" dirty="0" smtClean="0"/>
              <a:t> </a:t>
            </a:r>
            <a:r>
              <a:rPr lang="pl-PL" dirty="0" smtClean="0"/>
              <a:t>i potiču od jedne osobe, niti da druge osobe postoje onda kada nisu u</a:t>
            </a:r>
            <a:r>
              <a:rPr lang="en-GB" dirty="0" smtClean="0"/>
              <a:t> </a:t>
            </a:r>
            <a:r>
              <a:rPr lang="vi-VN" dirty="0" smtClean="0"/>
              <a:t>njenom opažajnom polju (Marvin &amp; Britner, 2008). Zato novorođenče manifestuje</a:t>
            </a:r>
            <a:r>
              <a:rPr lang="en-GB" dirty="0" smtClean="0"/>
              <a:t>  </a:t>
            </a:r>
            <a:r>
              <a:rPr lang="en-GB" dirty="0" err="1" smtClean="0"/>
              <a:t>svoju</a:t>
            </a:r>
            <a:r>
              <a:rPr lang="en-GB" dirty="0" smtClean="0"/>
              <a:t> </a:t>
            </a:r>
            <a:r>
              <a:rPr lang="en-GB" dirty="0" err="1" smtClean="0"/>
              <a:t>osetljivost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socijalne</a:t>
            </a:r>
            <a:r>
              <a:rPr lang="en-GB" dirty="0" smtClean="0"/>
              <a:t> </a:t>
            </a:r>
            <a:r>
              <a:rPr lang="en-GB" dirty="0" err="1" smtClean="0"/>
              <a:t>stimuluse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osobama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stupaju</a:t>
            </a:r>
            <a:r>
              <a:rPr lang="en-GB" dirty="0" smtClean="0"/>
              <a:t> u </a:t>
            </a:r>
            <a:r>
              <a:rPr lang="en-GB" dirty="0" err="1" smtClean="0"/>
              <a:t>interakciju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njim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Niz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uključena</a:t>
            </a:r>
            <a:r>
              <a:rPr lang="en-GB" dirty="0" smtClean="0"/>
              <a:t> u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afektivne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počinju</a:t>
            </a:r>
            <a:r>
              <a:rPr lang="en-GB" dirty="0" smtClean="0"/>
              <a:t> </a:t>
            </a:r>
            <a:r>
              <a:rPr lang="pt-BR" dirty="0" smtClean="0"/>
              <a:t>da se manifestuju u ovoj fazi: orijentacija na ljudsko lice i glas; posezanje, </a:t>
            </a:r>
            <a:r>
              <a:rPr lang="en-GB" dirty="0" err="1" smtClean="0"/>
              <a:t>hvatanje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privijanje</a:t>
            </a:r>
            <a:r>
              <a:rPr lang="en-GB" dirty="0" smtClean="0"/>
              <a:t>; </a:t>
            </a:r>
            <a:r>
              <a:rPr lang="en-GB" dirty="0" err="1" smtClean="0"/>
              <a:t>osmehivanje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plakanje</a:t>
            </a:r>
            <a:r>
              <a:rPr lang="en-GB" dirty="0" smtClean="0"/>
              <a:t>. </a:t>
            </a:r>
            <a:r>
              <a:rPr lang="en-GB" dirty="0" err="1" smtClean="0"/>
              <a:t>Najvažniji</a:t>
            </a:r>
            <a:r>
              <a:rPr lang="en-GB" dirty="0" smtClean="0"/>
              <a:t> </a:t>
            </a:r>
            <a:r>
              <a:rPr lang="en-GB" dirty="0" err="1" smtClean="0"/>
              <a:t>zadatak</a:t>
            </a:r>
            <a:r>
              <a:rPr lang="en-GB" dirty="0" smtClean="0"/>
              <a:t> </a:t>
            </a:r>
            <a:r>
              <a:rPr lang="en-GB" dirty="0" err="1" smtClean="0"/>
              <a:t>odojčeta</a:t>
            </a:r>
            <a:r>
              <a:rPr lang="en-GB" dirty="0" smtClean="0"/>
              <a:t>, u </a:t>
            </a:r>
            <a:r>
              <a:rPr lang="en-GB" dirty="0" err="1" smtClean="0"/>
              <a:t>prvim</a:t>
            </a:r>
            <a:r>
              <a:rPr lang="en-GB" dirty="0" smtClean="0"/>
              <a:t> </a:t>
            </a:r>
            <a:r>
              <a:rPr lang="en-GB" dirty="0" err="1" smtClean="0"/>
              <a:t>nedeljama</a:t>
            </a:r>
            <a:r>
              <a:rPr lang="en-GB" dirty="0" smtClean="0"/>
              <a:t> </a:t>
            </a:r>
            <a:r>
              <a:rPr lang="en-GB" dirty="0" err="1" smtClean="0"/>
              <a:t>života</a:t>
            </a:r>
            <a:r>
              <a:rPr lang="en-GB" dirty="0" smtClean="0"/>
              <a:t>, </a:t>
            </a:r>
            <a:r>
              <a:rPr lang="en-GB" dirty="0" err="1" smtClean="0"/>
              <a:t>jeste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dostigne</a:t>
            </a:r>
            <a:r>
              <a:rPr lang="en-GB" dirty="0" smtClean="0"/>
              <a:t> </a:t>
            </a:r>
            <a:r>
              <a:rPr lang="en-GB" dirty="0" err="1" smtClean="0"/>
              <a:t>kontrolu</a:t>
            </a:r>
            <a:r>
              <a:rPr lang="en-GB" dirty="0" smtClean="0"/>
              <a:t> </a:t>
            </a:r>
            <a:r>
              <a:rPr lang="en-GB" dirty="0" err="1" smtClean="0"/>
              <a:t>nad</a:t>
            </a:r>
            <a:r>
              <a:rPr lang="en-GB" dirty="0" smtClean="0"/>
              <a:t> </a:t>
            </a:r>
            <a:r>
              <a:rPr lang="en-GB" dirty="0" err="1" smtClean="0"/>
              <a:t>sistemima</a:t>
            </a:r>
            <a:r>
              <a:rPr lang="en-GB" dirty="0" smtClean="0"/>
              <a:t> </a:t>
            </a:r>
            <a:r>
              <a:rPr lang="en-GB" dirty="0" err="1" smtClean="0"/>
              <a:t>svog</a:t>
            </a:r>
            <a:r>
              <a:rPr lang="en-GB" dirty="0" smtClean="0"/>
              <a:t> </a:t>
            </a:r>
            <a:r>
              <a:rPr lang="en-GB" dirty="0" err="1" smtClean="0"/>
              <a:t>inputa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outputa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kontroliše</a:t>
            </a:r>
            <a:r>
              <a:rPr lang="en-GB" dirty="0" smtClean="0"/>
              <a:t> </a:t>
            </a:r>
            <a:r>
              <a:rPr lang="en-GB" dirty="0" err="1" smtClean="0"/>
              <a:t>sopstvena</a:t>
            </a:r>
            <a:r>
              <a:rPr lang="en-GB" dirty="0" smtClean="0"/>
              <a:t> </a:t>
            </a:r>
            <a:r>
              <a:rPr lang="en-GB" dirty="0" err="1" smtClean="0"/>
              <a:t>stanja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fiziološke</a:t>
            </a:r>
            <a:r>
              <a:rPr lang="en-GB" dirty="0" smtClean="0"/>
              <a:t> </a:t>
            </a:r>
            <a:r>
              <a:rPr lang="en-GB" dirty="0" err="1" smtClean="0"/>
              <a:t>sisteme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bi </a:t>
            </a:r>
            <a:r>
              <a:rPr lang="en-GB" dirty="0" err="1" smtClean="0"/>
              <a:t>bilo</a:t>
            </a:r>
            <a:r>
              <a:rPr lang="en-GB" dirty="0" smtClean="0"/>
              <a:t>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usmerava</a:t>
            </a:r>
            <a:r>
              <a:rPr lang="en-GB" dirty="0" smtClean="0"/>
              <a:t> </a:t>
            </a:r>
            <a:r>
              <a:rPr lang="pl-PL" dirty="0" smtClean="0"/>
              <a:t>pažnju na osobe sa kojima je u interakciji (Brazelton i Kramer, 2002). Čim dostigne</a:t>
            </a:r>
            <a:r>
              <a:rPr lang="en-GB" dirty="0" smtClean="0"/>
              <a:t> </a:t>
            </a:r>
            <a:r>
              <a:rPr lang="vi-VN" dirty="0" smtClean="0"/>
              <a:t>određen stepen kontrole, odojče počinje aktivno da produžava interakciju sa važnim</a:t>
            </a:r>
            <a:r>
              <a:rPr lang="en-GB" dirty="0" smtClean="0"/>
              <a:t> </a:t>
            </a:r>
            <a:r>
              <a:rPr lang="en-GB" dirty="0" err="1" smtClean="0"/>
              <a:t>odraslim</a:t>
            </a:r>
            <a:r>
              <a:rPr lang="en-GB" dirty="0" smtClean="0"/>
              <a:t> </a:t>
            </a:r>
            <a:r>
              <a:rPr lang="en-GB" dirty="0" err="1" smtClean="0"/>
              <a:t>osobama</a:t>
            </a:r>
            <a:r>
              <a:rPr lang="en-GB" dirty="0" smtClean="0"/>
              <a:t>. Ono </a:t>
            </a:r>
            <a:r>
              <a:rPr lang="en-GB" dirty="0" err="1" smtClean="0"/>
              <a:t>počinje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uči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koristi</a:t>
            </a:r>
            <a:r>
              <a:rPr lang="en-GB" dirty="0" smtClean="0"/>
              <a:t> </a:t>
            </a:r>
            <a:r>
              <a:rPr lang="en-GB" dirty="0" err="1" smtClean="0"/>
              <a:t>znakove</a:t>
            </a:r>
            <a:r>
              <a:rPr lang="en-GB" dirty="0" smtClean="0"/>
              <a:t> </a:t>
            </a:r>
            <a:r>
              <a:rPr lang="en-GB" dirty="0" err="1" smtClean="0"/>
              <a:t>odraslog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bi </a:t>
            </a:r>
            <a:r>
              <a:rPr lang="en-GB" dirty="0" err="1" smtClean="0"/>
              <a:t>održalo</a:t>
            </a:r>
            <a:r>
              <a:rPr lang="en-GB" dirty="0" smtClean="0"/>
              <a:t> </a:t>
            </a:r>
            <a:r>
              <a:rPr lang="en-GB" dirty="0" err="1" smtClean="0"/>
              <a:t>budnost</a:t>
            </a:r>
            <a:r>
              <a:rPr lang="en-GB" dirty="0" smtClean="0"/>
              <a:t>. </a:t>
            </a:r>
            <a:r>
              <a:rPr lang="en-GB" dirty="0" err="1" smtClean="0"/>
              <a:t>Koristi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sopstvene</a:t>
            </a:r>
            <a:r>
              <a:rPr lang="en-GB" dirty="0" smtClean="0"/>
              <a:t> </a:t>
            </a:r>
            <a:r>
              <a:rPr lang="en-GB" dirty="0" err="1" smtClean="0"/>
              <a:t>kapacitete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ubrzano</a:t>
            </a:r>
            <a:r>
              <a:rPr lang="en-GB" dirty="0" smtClean="0"/>
              <a:t> </a:t>
            </a:r>
            <a:r>
              <a:rPr lang="en-GB" dirty="0" err="1" smtClean="0"/>
              <a:t>rastu</a:t>
            </a:r>
            <a:r>
              <a:rPr lang="en-GB" dirty="0" smtClean="0"/>
              <a:t> (</a:t>
            </a:r>
            <a:r>
              <a:rPr lang="en-GB" dirty="0" err="1" smtClean="0"/>
              <a:t>osmeh</a:t>
            </a:r>
            <a:r>
              <a:rPr lang="en-GB" dirty="0" smtClean="0"/>
              <a:t>, </a:t>
            </a:r>
            <a:r>
              <a:rPr lang="en-GB" dirty="0" err="1" smtClean="0"/>
              <a:t>vokalizovanje</a:t>
            </a:r>
            <a:r>
              <a:rPr lang="en-GB" dirty="0" smtClean="0"/>
              <a:t>, </a:t>
            </a:r>
            <a:r>
              <a:rPr lang="en-GB" dirty="0" err="1" smtClean="0"/>
              <a:t>izraze</a:t>
            </a:r>
            <a:r>
              <a:rPr lang="en-GB" dirty="0" smtClean="0"/>
              <a:t> </a:t>
            </a:r>
            <a:r>
              <a:rPr lang="en-GB" dirty="0" err="1" smtClean="0"/>
              <a:t>lica</a:t>
            </a:r>
            <a:r>
              <a:rPr lang="en-GB" dirty="0" smtClean="0"/>
              <a:t>, </a:t>
            </a:r>
            <a:r>
              <a:rPr lang="en-GB" dirty="0" err="1" smtClean="0"/>
              <a:t>motorne</a:t>
            </a:r>
            <a:r>
              <a:rPr lang="en-GB" dirty="0" smtClean="0"/>
              <a:t> </a:t>
            </a:r>
            <a:r>
              <a:rPr lang="en-GB" dirty="0" err="1" smtClean="0"/>
              <a:t>znake</a:t>
            </a:r>
            <a:r>
              <a:rPr lang="en-GB" dirty="0" smtClean="0"/>
              <a:t>) </a:t>
            </a:r>
            <a:r>
              <a:rPr lang="en-GB" dirty="0" err="1" smtClean="0"/>
              <a:t>da</a:t>
            </a:r>
            <a:r>
              <a:rPr lang="en-GB" dirty="0" smtClean="0"/>
              <a:t> bi </a:t>
            </a:r>
            <a:r>
              <a:rPr lang="en-GB" dirty="0" err="1" smtClean="0"/>
              <a:t>signaliziralo</a:t>
            </a:r>
            <a:r>
              <a:rPr lang="en-GB" dirty="0" smtClean="0"/>
              <a:t> </a:t>
            </a:r>
            <a:r>
              <a:rPr lang="en-GB" dirty="0" err="1" smtClean="0"/>
              <a:t>svoju</a:t>
            </a:r>
            <a:r>
              <a:rPr lang="en-GB" dirty="0" smtClean="0"/>
              <a:t> </a:t>
            </a:r>
            <a:r>
              <a:rPr lang="en-GB" dirty="0" err="1" smtClean="0"/>
              <a:t>prijemčivost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izmamilo</a:t>
            </a:r>
            <a:r>
              <a:rPr lang="en-GB" dirty="0" smtClean="0"/>
              <a:t> </a:t>
            </a:r>
            <a:r>
              <a:rPr lang="en-GB" dirty="0" err="1" smtClean="0"/>
              <a:t>odgovore</a:t>
            </a:r>
            <a:r>
              <a:rPr lang="en-GB" dirty="0" smtClean="0"/>
              <a:t> </a:t>
            </a:r>
            <a:r>
              <a:rPr lang="en-GB" dirty="0" err="1" smtClean="0"/>
              <a:t>odraslih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Ukoliko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odgovori</a:t>
            </a:r>
            <a:r>
              <a:rPr lang="en-GB" dirty="0" smtClean="0"/>
              <a:t> </a:t>
            </a:r>
            <a:r>
              <a:rPr lang="en-GB" dirty="0" err="1" smtClean="0"/>
              <a:t>negovatelja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bebine</a:t>
            </a:r>
            <a:r>
              <a:rPr lang="en-GB" dirty="0" smtClean="0"/>
              <a:t> </a:t>
            </a:r>
            <a:r>
              <a:rPr lang="en-GB" dirty="0" err="1" smtClean="0"/>
              <a:t>signale</a:t>
            </a:r>
            <a:r>
              <a:rPr lang="en-GB" dirty="0" smtClean="0"/>
              <a:t> </a:t>
            </a:r>
            <a:r>
              <a:rPr lang="en-GB" dirty="0" err="1" smtClean="0"/>
              <a:t>relativno</a:t>
            </a:r>
            <a:r>
              <a:rPr lang="en-GB" dirty="0" smtClean="0"/>
              <a:t> </a:t>
            </a:r>
            <a:r>
              <a:rPr lang="en-GB" dirty="0" err="1" smtClean="0"/>
              <a:t>dosledni</a:t>
            </a:r>
            <a:r>
              <a:rPr lang="en-GB" dirty="0" smtClean="0"/>
              <a:t>, </a:t>
            </a:r>
            <a:r>
              <a:rPr lang="en-GB" dirty="0" err="1" smtClean="0"/>
              <a:t>već</a:t>
            </a:r>
            <a:r>
              <a:rPr lang="en-GB" dirty="0" smtClean="0"/>
              <a:t> u </a:t>
            </a:r>
            <a:r>
              <a:rPr lang="en-GB" dirty="0" err="1" smtClean="0"/>
              <a:t>ovoj</a:t>
            </a:r>
            <a:r>
              <a:rPr lang="en-GB" dirty="0" smtClean="0"/>
              <a:t> </a:t>
            </a:r>
            <a:r>
              <a:rPr lang="en-GB" dirty="0" err="1" smtClean="0"/>
              <a:t>fazi</a:t>
            </a:r>
            <a:r>
              <a:rPr lang="en-GB" dirty="0" smtClean="0"/>
              <a:t> </a:t>
            </a:r>
            <a:r>
              <a:rPr lang="en-GB" dirty="0" err="1" smtClean="0"/>
              <a:t>uspostavljaju</a:t>
            </a:r>
            <a:r>
              <a:rPr lang="en-GB" dirty="0" smtClean="0"/>
              <a:t> se </a:t>
            </a:r>
            <a:r>
              <a:rPr lang="en-GB" dirty="0" err="1" smtClean="0"/>
              <a:t>stabilni</a:t>
            </a:r>
            <a:r>
              <a:rPr lang="en-GB" dirty="0" smtClean="0"/>
              <a:t> </a:t>
            </a:r>
            <a:r>
              <a:rPr lang="en-GB" dirty="0" err="1" smtClean="0"/>
              <a:t>obrasci</a:t>
            </a:r>
            <a:r>
              <a:rPr lang="en-GB" dirty="0" smtClean="0"/>
              <a:t> </a:t>
            </a:r>
            <a:r>
              <a:rPr lang="en-GB" dirty="0" err="1" smtClean="0"/>
              <a:t>interakcije</a:t>
            </a:r>
            <a:r>
              <a:rPr lang="en-GB" dirty="0" smtClean="0"/>
              <a:t>. </a:t>
            </a:r>
            <a:r>
              <a:rPr lang="it-IT" dirty="0" smtClean="0"/>
              <a:t>Istovremeno se uspostavljaju bebini ritmovi samoregulacije i stabilni </a:t>
            </a:r>
            <a:r>
              <a:rPr lang="en-GB" dirty="0" err="1" smtClean="0"/>
              <a:t>ritmovi</a:t>
            </a:r>
            <a:r>
              <a:rPr lang="en-GB" dirty="0" smtClean="0"/>
              <a:t> </a:t>
            </a:r>
            <a:r>
              <a:rPr lang="en-GB" dirty="0" err="1" smtClean="0"/>
              <a:t>regulacije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interakcije</a:t>
            </a:r>
            <a:r>
              <a:rPr lang="en-GB" dirty="0" smtClean="0"/>
              <a:t> </a:t>
            </a:r>
            <a:r>
              <a:rPr lang="en-GB" dirty="0" err="1" smtClean="0"/>
              <a:t>unutar</a:t>
            </a:r>
            <a:r>
              <a:rPr lang="en-GB" dirty="0" smtClean="0"/>
              <a:t> </a:t>
            </a:r>
            <a:r>
              <a:rPr lang="en-GB" dirty="0" err="1" smtClean="0"/>
              <a:t>dijade</a:t>
            </a:r>
            <a:r>
              <a:rPr lang="en-GB" dirty="0" smtClean="0"/>
              <a:t> (Stern, 1998)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i="1" dirty="0" smtClean="0"/>
              <a:t/>
            </a:r>
            <a:br>
              <a:rPr lang="en-GB" sz="2800" i="1" dirty="0" smtClean="0"/>
            </a:br>
            <a:r>
              <a:rPr lang="pl-PL" sz="2800" i="1" dirty="0" smtClean="0"/>
              <a:t>Faza 2: Orijentacija i signali usmereni prema jednoj ili više osoba</a:t>
            </a:r>
            <a:br>
              <a:rPr lang="pl-PL" sz="2800" i="1" dirty="0" smtClean="0"/>
            </a:br>
            <a:r>
              <a:rPr lang="en-GB" sz="2800" i="1" dirty="0" err="1" smtClean="0"/>
              <a:t>koje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odojče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razlikuje</a:t>
            </a:r>
            <a:r>
              <a:rPr lang="en-GB" sz="2800" i="1" dirty="0" smtClean="0"/>
              <a:t/>
            </a:r>
            <a:br>
              <a:rPr lang="en-GB" sz="2800" i="1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vi-VN" dirty="0" smtClean="0"/>
              <a:t>U periodu između dvanaest nedelja i šest meseci, beba nastavlja da manifestuje</a:t>
            </a:r>
            <a:r>
              <a:rPr lang="en-GB" dirty="0" smtClean="0"/>
              <a:t> </a:t>
            </a:r>
            <a:r>
              <a:rPr lang="en-GB" dirty="0" err="1" smtClean="0"/>
              <a:t>već</a:t>
            </a:r>
            <a:r>
              <a:rPr lang="en-GB" dirty="0" smtClean="0"/>
              <a:t> </a:t>
            </a:r>
            <a:r>
              <a:rPr lang="en-GB" dirty="0" err="1" smtClean="0"/>
              <a:t>opisana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drugim</a:t>
            </a:r>
            <a:r>
              <a:rPr lang="en-GB" dirty="0" smtClean="0"/>
              <a:t> </a:t>
            </a:r>
            <a:r>
              <a:rPr lang="en-GB" dirty="0" err="1" smtClean="0"/>
              <a:t>osobama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to </a:t>
            </a:r>
            <a:r>
              <a:rPr lang="en-GB" dirty="0" err="1" smtClean="0"/>
              <a:t>čini</a:t>
            </a:r>
            <a:r>
              <a:rPr lang="en-GB" dirty="0" smtClean="0"/>
              <a:t> </a:t>
            </a:r>
            <a:r>
              <a:rPr lang="en-GB" dirty="0" err="1" smtClean="0"/>
              <a:t>izrazitije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češće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odgovor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glas</a:t>
            </a:r>
            <a:r>
              <a:rPr lang="en-GB" dirty="0" smtClean="0"/>
              <a:t>, lice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celokupnu</a:t>
            </a:r>
            <a:r>
              <a:rPr lang="en-GB" dirty="0" smtClean="0"/>
              <a:t> </a:t>
            </a:r>
            <a:r>
              <a:rPr lang="en-GB" dirty="0" err="1" smtClean="0"/>
              <a:t>interakciju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osobama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joj</a:t>
            </a:r>
            <a:r>
              <a:rPr lang="en-GB" dirty="0" smtClean="0"/>
              <a:t> </a:t>
            </a:r>
            <a:r>
              <a:rPr lang="en-GB" dirty="0" err="1" smtClean="0"/>
              <a:t>poznate</a:t>
            </a:r>
            <a:r>
              <a:rPr lang="en-GB" dirty="0" smtClean="0"/>
              <a:t>. </a:t>
            </a:r>
            <a:r>
              <a:rPr lang="en-GB" dirty="0" err="1" smtClean="0"/>
              <a:t>Diferencijalno</a:t>
            </a:r>
            <a:r>
              <a:rPr lang="en-GB" dirty="0" smtClean="0"/>
              <a:t> </a:t>
            </a:r>
            <a:r>
              <a:rPr lang="en-GB" dirty="0" err="1" smtClean="0"/>
              <a:t>reagovanje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poznate</a:t>
            </a:r>
            <a:r>
              <a:rPr lang="en-GB" dirty="0" smtClean="0"/>
              <a:t> </a:t>
            </a:r>
            <a:r>
              <a:rPr lang="en-GB" dirty="0" err="1" smtClean="0"/>
              <a:t>glasove</a:t>
            </a:r>
            <a:r>
              <a:rPr lang="en-GB" dirty="0" smtClean="0"/>
              <a:t> se </a:t>
            </a:r>
            <a:r>
              <a:rPr lang="en-GB" dirty="0" err="1" smtClean="0"/>
              <a:t>obično</a:t>
            </a:r>
            <a:r>
              <a:rPr lang="en-GB" dirty="0" smtClean="0"/>
              <a:t> ne </a:t>
            </a:r>
            <a:r>
              <a:rPr lang="en-GB" dirty="0" err="1" smtClean="0"/>
              <a:t>javlja</a:t>
            </a:r>
            <a:r>
              <a:rPr lang="en-GB" dirty="0" smtClean="0"/>
              <a:t> pre </a:t>
            </a:r>
            <a:r>
              <a:rPr lang="en-GB" dirty="0" err="1" smtClean="0"/>
              <a:t>kraja</a:t>
            </a:r>
            <a:r>
              <a:rPr lang="en-GB" dirty="0" smtClean="0"/>
              <a:t> </a:t>
            </a:r>
            <a:r>
              <a:rPr lang="en-GB" dirty="0" err="1" smtClean="0"/>
              <a:t>četvrte</a:t>
            </a:r>
            <a:r>
              <a:rPr lang="en-GB" dirty="0" smtClean="0"/>
              <a:t> </a:t>
            </a:r>
            <a:r>
              <a:rPr lang="en-GB" dirty="0" err="1" smtClean="0"/>
              <a:t>nedelje</a:t>
            </a:r>
            <a:r>
              <a:rPr lang="en-GB" dirty="0" smtClean="0"/>
              <a:t>, a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poznata</a:t>
            </a:r>
            <a:r>
              <a:rPr lang="en-GB" dirty="0" smtClean="0"/>
              <a:t> </a:t>
            </a:r>
            <a:r>
              <a:rPr lang="en-GB" dirty="0" err="1" smtClean="0"/>
              <a:t>lica</a:t>
            </a:r>
            <a:r>
              <a:rPr lang="en-GB" dirty="0" smtClean="0"/>
              <a:t> ne pre </a:t>
            </a:r>
            <a:r>
              <a:rPr lang="en-GB" dirty="0" err="1" smtClean="0"/>
              <a:t>desete</a:t>
            </a:r>
            <a:r>
              <a:rPr lang="en-GB" dirty="0" smtClean="0"/>
              <a:t> </a:t>
            </a:r>
            <a:r>
              <a:rPr lang="en-GB" dirty="0" err="1" smtClean="0"/>
              <a:t>nedelje</a:t>
            </a:r>
            <a:r>
              <a:rPr lang="en-GB" dirty="0" smtClean="0"/>
              <a:t> </a:t>
            </a:r>
            <a:r>
              <a:rPr lang="en-GB" dirty="0" err="1" smtClean="0"/>
              <a:t>života</a:t>
            </a:r>
            <a:r>
              <a:rPr lang="en-GB" dirty="0" smtClean="0"/>
              <a:t> (</a:t>
            </a:r>
            <a:r>
              <a:rPr lang="en-GB" dirty="0" err="1" smtClean="0"/>
              <a:t>Bowlby</a:t>
            </a:r>
            <a:r>
              <a:rPr lang="en-GB" dirty="0" smtClean="0"/>
              <a:t>, 1972). </a:t>
            </a:r>
          </a:p>
          <a:p>
            <a:r>
              <a:rPr lang="en-GB" dirty="0" err="1" smtClean="0"/>
              <a:t>Dakle</a:t>
            </a:r>
            <a:r>
              <a:rPr lang="en-GB" dirty="0" smtClean="0"/>
              <a:t>, </a:t>
            </a:r>
            <a:r>
              <a:rPr lang="en-GB" dirty="0" err="1" smtClean="0"/>
              <a:t>najvažnija</a:t>
            </a:r>
            <a:r>
              <a:rPr lang="en-GB" dirty="0" smtClean="0"/>
              <a:t> </a:t>
            </a:r>
            <a:r>
              <a:rPr lang="en-GB" dirty="0" err="1" smtClean="0"/>
              <a:t>odlika</a:t>
            </a:r>
            <a:r>
              <a:rPr lang="en-GB" dirty="0" smtClean="0"/>
              <a:t> </a:t>
            </a:r>
            <a:r>
              <a:rPr lang="en-GB" dirty="0" err="1" smtClean="0"/>
              <a:t>ove</a:t>
            </a:r>
            <a:r>
              <a:rPr lang="en-GB" dirty="0" smtClean="0"/>
              <a:t> faze </a:t>
            </a:r>
            <a:r>
              <a:rPr lang="en-GB" dirty="0" err="1" smtClean="0"/>
              <a:t>jeste</a:t>
            </a:r>
            <a:r>
              <a:rPr lang="en-GB" dirty="0" smtClean="0"/>
              <a:t> </a:t>
            </a:r>
            <a:r>
              <a:rPr lang="en-GB" dirty="0" err="1" smtClean="0"/>
              <a:t>početak</a:t>
            </a:r>
            <a:r>
              <a:rPr lang="en-GB" dirty="0" smtClean="0"/>
              <a:t> </a:t>
            </a:r>
            <a:r>
              <a:rPr lang="en-GB" dirty="0" err="1" smtClean="0"/>
              <a:t>diskriminacije</a:t>
            </a:r>
            <a:r>
              <a:rPr lang="en-GB" dirty="0" smtClean="0"/>
              <a:t> </a:t>
            </a:r>
            <a:r>
              <a:rPr lang="en-GB" dirty="0" err="1" smtClean="0"/>
              <a:t>osoba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odojčetu</a:t>
            </a:r>
            <a:r>
              <a:rPr lang="en-GB" dirty="0" smtClean="0"/>
              <a:t> </a:t>
            </a:r>
            <a:r>
              <a:rPr lang="en-GB" dirty="0" err="1" smtClean="0"/>
              <a:t>najpoznatije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usmeravanje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primarno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tim</a:t>
            </a:r>
            <a:r>
              <a:rPr lang="en-GB" dirty="0" smtClean="0"/>
              <a:t> </a:t>
            </a:r>
            <a:r>
              <a:rPr lang="en-GB" dirty="0" err="1" smtClean="0"/>
              <a:t>osobama</a:t>
            </a:r>
            <a:r>
              <a:rPr lang="en-GB" dirty="0" smtClean="0"/>
              <a:t>. </a:t>
            </a:r>
            <a:r>
              <a:rPr lang="en-GB" dirty="0" err="1" smtClean="0"/>
              <a:t>Zahvaljujući</a:t>
            </a:r>
            <a:r>
              <a:rPr lang="en-GB" dirty="0" smtClean="0"/>
              <a:t> </a:t>
            </a:r>
            <a:r>
              <a:rPr lang="en-GB" dirty="0" err="1" smtClean="0"/>
              <a:t>ovom</a:t>
            </a:r>
            <a:r>
              <a:rPr lang="en-GB" dirty="0" smtClean="0"/>
              <a:t> </a:t>
            </a:r>
            <a:r>
              <a:rPr lang="vi-VN" dirty="0" smtClean="0"/>
              <a:t>kognitivnom postignuću i senzomotornom razvitku između trećeg i šestog meseca,</a:t>
            </a:r>
            <a:r>
              <a:rPr lang="en-GB" dirty="0" smtClean="0"/>
              <a:t> </a:t>
            </a:r>
            <a:r>
              <a:rPr lang="en-GB" dirty="0" err="1" smtClean="0"/>
              <a:t>odojče</a:t>
            </a:r>
            <a:r>
              <a:rPr lang="en-GB" dirty="0" smtClean="0"/>
              <a:t> je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aktivno</a:t>
            </a:r>
            <a:r>
              <a:rPr lang="en-GB" dirty="0" smtClean="0"/>
              <a:t> </a:t>
            </a:r>
            <a:r>
              <a:rPr lang="en-GB" dirty="0" err="1" smtClean="0"/>
              <a:t>inicira</a:t>
            </a:r>
            <a:r>
              <a:rPr lang="en-GB" dirty="0" smtClean="0"/>
              <a:t> </a:t>
            </a:r>
            <a:r>
              <a:rPr lang="en-GB" dirty="0" err="1" smtClean="0"/>
              <a:t>interakciju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osobama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 smtClean="0"/>
              <a:t>neguju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preuzima</a:t>
            </a:r>
            <a:r>
              <a:rPr lang="en-GB" dirty="0" smtClean="0"/>
              <a:t> </a:t>
            </a:r>
            <a:r>
              <a:rPr lang="en-GB" dirty="0" err="1" smtClean="0"/>
              <a:t>znatan</a:t>
            </a:r>
            <a:r>
              <a:rPr lang="en-GB" dirty="0" smtClean="0"/>
              <a:t> </a:t>
            </a:r>
            <a:r>
              <a:rPr lang="en-GB" dirty="0" err="1" smtClean="0"/>
              <a:t>deo</a:t>
            </a:r>
            <a:r>
              <a:rPr lang="en-GB" dirty="0" smtClean="0"/>
              <a:t> </a:t>
            </a:r>
            <a:r>
              <a:rPr lang="en-GB" dirty="0" err="1" smtClean="0"/>
              <a:t>kontrole</a:t>
            </a:r>
            <a:r>
              <a:rPr lang="en-GB" dirty="0" smtClean="0"/>
              <a:t> </a:t>
            </a:r>
            <a:r>
              <a:rPr lang="en-GB" dirty="0" err="1" smtClean="0"/>
              <a:t>nad</a:t>
            </a:r>
            <a:r>
              <a:rPr lang="en-GB" dirty="0" smtClean="0"/>
              <a:t> </a:t>
            </a:r>
            <a:r>
              <a:rPr lang="en-GB" dirty="0" err="1" smtClean="0"/>
              <a:t>interakcijom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, </a:t>
            </a:r>
            <a:r>
              <a:rPr lang="en-GB" dirty="0" err="1" smtClean="0"/>
              <a:t>specifično</a:t>
            </a:r>
            <a:r>
              <a:rPr lang="en-GB" dirty="0" smtClean="0"/>
              <a:t>, </a:t>
            </a:r>
            <a:r>
              <a:rPr lang="en-GB" dirty="0" err="1" smtClean="0"/>
              <a:t>uspostavljanjem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održavanjem</a:t>
            </a:r>
            <a:r>
              <a:rPr lang="en-GB" dirty="0" smtClean="0"/>
              <a:t> </a:t>
            </a:r>
            <a:r>
              <a:rPr lang="en-GB" dirty="0" err="1" smtClean="0"/>
              <a:t>blizine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negovateljima</a:t>
            </a:r>
            <a:r>
              <a:rPr lang="en-GB" dirty="0" smtClean="0"/>
              <a:t> (Marvin &amp; </a:t>
            </a:r>
            <a:r>
              <a:rPr lang="en-GB" dirty="0" err="1" smtClean="0"/>
              <a:t>Britner</a:t>
            </a:r>
            <a:r>
              <a:rPr lang="en-GB" dirty="0" smtClean="0"/>
              <a:t>, 2008). </a:t>
            </a:r>
          </a:p>
          <a:p>
            <a:r>
              <a:rPr lang="en-GB" dirty="0" err="1" smtClean="0"/>
              <a:t>Obrasci</a:t>
            </a:r>
            <a:r>
              <a:rPr lang="en-GB" dirty="0" smtClean="0"/>
              <a:t> </a:t>
            </a:r>
            <a:r>
              <a:rPr lang="en-GB" dirty="0" err="1" smtClean="0"/>
              <a:t>interakcije</a:t>
            </a:r>
            <a:r>
              <a:rPr lang="en-GB" dirty="0" smtClean="0"/>
              <a:t> </a:t>
            </a:r>
            <a:r>
              <a:rPr lang="vi-VN" dirty="0" smtClean="0"/>
              <a:t>koji su se formirali u prvoj fazi dodatno se razrađuju i fiksiraju, tako da su u prvoj</a:t>
            </a:r>
            <a:r>
              <a:rPr lang="en-GB" dirty="0" smtClean="0"/>
              <a:t> </a:t>
            </a:r>
            <a:r>
              <a:rPr lang="en-GB" dirty="0" err="1" smtClean="0"/>
              <a:t>četvrtini</a:t>
            </a:r>
            <a:r>
              <a:rPr lang="en-GB" dirty="0" smtClean="0"/>
              <a:t> 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života</a:t>
            </a:r>
            <a:r>
              <a:rPr lang="en-GB" dirty="0" smtClean="0"/>
              <a:t> </a:t>
            </a:r>
            <a:r>
              <a:rPr lang="en-GB" dirty="0" err="1" smtClean="0"/>
              <a:t>već</a:t>
            </a:r>
            <a:r>
              <a:rPr lang="en-GB" dirty="0" smtClean="0"/>
              <a:t> </a:t>
            </a:r>
            <a:r>
              <a:rPr lang="en-GB" dirty="0" err="1" smtClean="0"/>
              <a:t>uspostavljene</a:t>
            </a:r>
            <a:r>
              <a:rPr lang="en-GB" dirty="0" smtClean="0"/>
              <a:t> </a:t>
            </a:r>
            <a:r>
              <a:rPr lang="en-GB" dirty="0" err="1" smtClean="0"/>
              <a:t>osnove</a:t>
            </a:r>
            <a:r>
              <a:rPr lang="en-GB" dirty="0" smtClean="0"/>
              <a:t> </a:t>
            </a:r>
            <a:r>
              <a:rPr lang="en-GB" dirty="0" err="1" smtClean="0"/>
              <a:t>različitih</a:t>
            </a:r>
            <a:r>
              <a:rPr lang="en-GB" dirty="0" smtClean="0"/>
              <a:t> </a:t>
            </a:r>
            <a:r>
              <a:rPr lang="en-GB" dirty="0" err="1" smtClean="0"/>
              <a:t>strategija</a:t>
            </a:r>
            <a:r>
              <a:rPr lang="en-GB" dirty="0" smtClean="0"/>
              <a:t> </a:t>
            </a:r>
            <a:r>
              <a:rPr lang="en-GB" dirty="0" err="1" smtClean="0"/>
              <a:t>afektivne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možemo</a:t>
            </a:r>
            <a:r>
              <a:rPr lang="en-GB" dirty="0" smtClean="0"/>
              <a:t> </a:t>
            </a:r>
            <a:r>
              <a:rPr lang="en-GB" dirty="0" err="1" smtClean="0"/>
              <a:t>posmatrati</a:t>
            </a:r>
            <a:r>
              <a:rPr lang="en-GB" dirty="0" smtClean="0"/>
              <a:t> u </a:t>
            </a:r>
            <a:r>
              <a:rPr lang="en-GB" dirty="0" err="1" smtClean="0"/>
              <a:t>prirodnim</a:t>
            </a:r>
            <a:r>
              <a:rPr lang="en-GB" dirty="0" smtClean="0"/>
              <a:t> </a:t>
            </a:r>
            <a:r>
              <a:rPr lang="en-GB" dirty="0" err="1" smtClean="0"/>
              <a:t>uslovima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eksperimentalnoj</a:t>
            </a:r>
            <a:r>
              <a:rPr lang="en-GB" dirty="0" smtClean="0"/>
              <a:t> </a:t>
            </a:r>
            <a:r>
              <a:rPr lang="en-GB" dirty="0" err="1" smtClean="0"/>
              <a:t>situaciji</a:t>
            </a:r>
            <a:r>
              <a:rPr lang="en-GB" dirty="0" smtClean="0"/>
              <a:t>, u </a:t>
            </a:r>
            <a:r>
              <a:rPr lang="en-GB" dirty="0" err="1" smtClean="0"/>
              <a:t>poslednjoj</a:t>
            </a:r>
            <a:r>
              <a:rPr lang="en-GB" dirty="0" smtClean="0"/>
              <a:t> </a:t>
            </a:r>
            <a:r>
              <a:rPr lang="en-GB" dirty="0" err="1" smtClean="0"/>
              <a:t>četvrtini</a:t>
            </a:r>
            <a:r>
              <a:rPr lang="en-GB" dirty="0" smtClean="0"/>
              <a:t> 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(Beebe et al, 2010). </a:t>
            </a:r>
          </a:p>
          <a:p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roditelje</a:t>
            </a:r>
            <a:r>
              <a:rPr lang="en-GB" dirty="0" smtClean="0"/>
              <a:t> je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posebnog</a:t>
            </a:r>
            <a:r>
              <a:rPr lang="en-GB" dirty="0" smtClean="0"/>
              <a:t> </a:t>
            </a:r>
            <a:r>
              <a:rPr lang="en-GB" dirty="0" err="1" smtClean="0"/>
              <a:t>značaja</a:t>
            </a:r>
            <a:r>
              <a:rPr lang="en-GB" dirty="0" smtClean="0"/>
              <a:t> </a:t>
            </a:r>
            <a:r>
              <a:rPr lang="en-GB" dirty="0" err="1" smtClean="0"/>
              <a:t>pojava</a:t>
            </a:r>
            <a:r>
              <a:rPr lang="en-GB" dirty="0" smtClean="0"/>
              <a:t> </a:t>
            </a:r>
            <a:r>
              <a:rPr lang="en-GB" dirty="0" err="1" smtClean="0"/>
              <a:t>tzv</a:t>
            </a:r>
            <a:r>
              <a:rPr lang="en-GB" dirty="0" smtClean="0"/>
              <a:t>. </a:t>
            </a:r>
            <a:r>
              <a:rPr lang="en-GB" dirty="0" err="1" smtClean="0"/>
              <a:t>socijalnog</a:t>
            </a:r>
            <a:r>
              <a:rPr lang="en-GB" dirty="0" smtClean="0"/>
              <a:t> </a:t>
            </a:r>
            <a:r>
              <a:rPr lang="en-GB" dirty="0" err="1" smtClean="0"/>
              <a:t>osmeha</a:t>
            </a:r>
            <a:r>
              <a:rPr lang="en-GB" dirty="0" smtClean="0"/>
              <a:t> </a:t>
            </a:r>
            <a:r>
              <a:rPr lang="en-GB" dirty="0" err="1" smtClean="0"/>
              <a:t>kojeg</a:t>
            </a:r>
            <a:r>
              <a:rPr lang="en-GB" dirty="0" smtClean="0"/>
              <a:t> </a:t>
            </a:r>
            <a:r>
              <a:rPr lang="en-GB" dirty="0" err="1" smtClean="0"/>
              <a:t>Špic</a:t>
            </a:r>
            <a:r>
              <a:rPr lang="en-GB" dirty="0" smtClean="0"/>
              <a:t> </a:t>
            </a:r>
            <a:r>
              <a:rPr lang="en-GB" dirty="0" err="1" smtClean="0"/>
              <a:t>naziva</a:t>
            </a:r>
            <a:r>
              <a:rPr lang="en-GB" dirty="0" smtClean="0"/>
              <a:t> </a:t>
            </a:r>
            <a:r>
              <a:rPr lang="en-GB" dirty="0" err="1" smtClean="0"/>
              <a:t>prvim</a:t>
            </a:r>
            <a:r>
              <a:rPr lang="en-GB" dirty="0" smtClean="0"/>
              <a:t> </a:t>
            </a:r>
            <a:r>
              <a:rPr lang="en-GB" dirty="0" err="1" smtClean="0"/>
              <a:t>organizatorom</a:t>
            </a:r>
            <a:r>
              <a:rPr lang="en-GB" dirty="0" smtClean="0"/>
              <a:t> </a:t>
            </a:r>
            <a:r>
              <a:rPr lang="en-GB" dirty="0" err="1" smtClean="0"/>
              <a:t>psihe</a:t>
            </a:r>
            <a:r>
              <a:rPr lang="en-GB" dirty="0" smtClean="0"/>
              <a:t> (Spitz, 1965,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Sroufe</a:t>
            </a:r>
            <a:r>
              <a:rPr lang="en-GB" dirty="0" smtClean="0"/>
              <a:t>, 1995). </a:t>
            </a:r>
            <a:r>
              <a:rPr lang="en-GB" dirty="0" err="1" smtClean="0"/>
              <a:t>Socijalni</a:t>
            </a:r>
            <a:r>
              <a:rPr lang="pl-PL" dirty="0" smtClean="0"/>
              <a:t> osmeh, pokazuje nam da je dete u stanju da prepoznaje objekte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interakcije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se </a:t>
            </a:r>
            <a:r>
              <a:rPr lang="en-GB" dirty="0" err="1" smtClean="0"/>
              <a:t>ponavljaju</a:t>
            </a:r>
            <a:r>
              <a:rPr lang="en-GB" dirty="0" smtClean="0"/>
              <a:t>. Pored </a:t>
            </a:r>
            <a:r>
              <a:rPr lang="en-GB" dirty="0" err="1" smtClean="0"/>
              <a:t>zadovoljstva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odojče</a:t>
            </a:r>
            <a:r>
              <a:rPr lang="en-GB" dirty="0" smtClean="0"/>
              <a:t> </a:t>
            </a:r>
            <a:r>
              <a:rPr lang="en-GB" dirty="0" err="1" smtClean="0"/>
              <a:t>iskazuje</a:t>
            </a:r>
            <a:r>
              <a:rPr lang="en-GB" dirty="0" smtClean="0"/>
              <a:t> </a:t>
            </a:r>
            <a:r>
              <a:rPr lang="en-GB" dirty="0" err="1" smtClean="0"/>
              <a:t>osmehom</a:t>
            </a:r>
            <a:r>
              <a:rPr lang="en-GB" dirty="0" smtClean="0"/>
              <a:t> </a:t>
            </a:r>
            <a:r>
              <a:rPr lang="vi-VN" dirty="0" smtClean="0"/>
              <a:t>kada naiđe na nešto poznato „tamo napolju” i razočarenja kada se kontakt prekine,</a:t>
            </a:r>
            <a:r>
              <a:rPr lang="en-GB" dirty="0" smtClean="0"/>
              <a:t> </a:t>
            </a:r>
            <a:r>
              <a:rPr lang="vi-VN" dirty="0" smtClean="0"/>
              <a:t>ono sve više ispoljava anticipaciju događaja u interakciji sa spoljnim svetom</a:t>
            </a:r>
            <a:r>
              <a:rPr lang="en-GB" dirty="0" smtClean="0"/>
              <a:t> (</a:t>
            </a:r>
            <a:r>
              <a:rPr lang="en-GB" dirty="0" err="1" smtClean="0"/>
              <a:t>Sroufe</a:t>
            </a:r>
            <a:r>
              <a:rPr lang="en-GB" dirty="0" smtClean="0"/>
              <a:t>, 1995).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i="1" dirty="0" smtClean="0"/>
              <a:t/>
            </a:r>
            <a:br>
              <a:rPr lang="en-GB" sz="2800" i="1" dirty="0" smtClean="0"/>
            </a:br>
            <a:r>
              <a:rPr lang="en-GB" sz="2800" i="1" dirty="0" err="1" smtClean="0"/>
              <a:t>Faza</a:t>
            </a:r>
            <a:r>
              <a:rPr lang="en-GB" sz="2800" i="1" dirty="0" smtClean="0"/>
              <a:t> 3: </a:t>
            </a:r>
            <a:r>
              <a:rPr lang="en-GB" sz="2800" i="1" dirty="0" err="1" smtClean="0"/>
              <a:t>Održavanje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blizine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sa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figurom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vezanosti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putem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kretanja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i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signala</a:t>
            </a:r>
            <a:r>
              <a:rPr lang="en-GB" sz="2800" i="1" dirty="0" smtClean="0"/>
              <a:t/>
            </a:r>
            <a:br>
              <a:rPr lang="en-GB" sz="2800" i="1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vi-VN" dirty="0" smtClean="0"/>
              <a:t>Treća faza se obično javlja između šestog i sedmog meseca, </a:t>
            </a:r>
            <a:r>
              <a:rPr lang="en-GB" dirty="0" err="1" smtClean="0"/>
              <a:t>i</a:t>
            </a:r>
            <a:r>
              <a:rPr lang="vi-VN" dirty="0" smtClean="0"/>
              <a:t>li </a:t>
            </a:r>
            <a:r>
              <a:rPr lang="en-GB" dirty="0" err="1" smtClean="0"/>
              <a:t>sve</a:t>
            </a:r>
            <a:r>
              <a:rPr lang="en-GB" dirty="0" smtClean="0"/>
              <a:t> do </a:t>
            </a:r>
            <a:r>
              <a:rPr lang="en-GB" dirty="0" err="1" smtClean="0"/>
              <a:t>kraja</a:t>
            </a:r>
            <a:r>
              <a:rPr lang="en-GB" dirty="0" smtClean="0"/>
              <a:t> 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. </a:t>
            </a:r>
          </a:p>
          <a:p>
            <a:r>
              <a:rPr lang="vi-VN" dirty="0" smtClean="0"/>
              <a:t>Prva bitna odlika ove faze je razvoj motorike koji obezbeđuje</a:t>
            </a:r>
            <a:r>
              <a:rPr lang="en-GB" dirty="0" smtClean="0"/>
              <a:t> </a:t>
            </a:r>
            <a:r>
              <a:rPr lang="en-GB" dirty="0" err="1" smtClean="0"/>
              <a:t>detetu</a:t>
            </a:r>
            <a:r>
              <a:rPr lang="en-GB" dirty="0" smtClean="0"/>
              <a:t> </a:t>
            </a:r>
            <a:r>
              <a:rPr lang="en-GB" dirty="0" err="1" smtClean="0"/>
              <a:t>aktivniju</a:t>
            </a:r>
            <a:r>
              <a:rPr lang="en-GB" dirty="0" smtClean="0"/>
              <a:t> </a:t>
            </a:r>
            <a:r>
              <a:rPr lang="en-GB" dirty="0" err="1" smtClean="0"/>
              <a:t>kontrolu</a:t>
            </a:r>
            <a:r>
              <a:rPr lang="en-GB" dirty="0" smtClean="0"/>
              <a:t> </a:t>
            </a:r>
            <a:r>
              <a:rPr lang="en-GB" dirty="0" err="1" smtClean="0"/>
              <a:t>blizine</a:t>
            </a:r>
            <a:r>
              <a:rPr lang="en-GB" dirty="0" smtClean="0"/>
              <a:t> </a:t>
            </a:r>
            <a:r>
              <a:rPr lang="en-GB" dirty="0" err="1" smtClean="0"/>
              <a:t>odrasle</a:t>
            </a:r>
            <a:r>
              <a:rPr lang="en-GB" dirty="0" smtClean="0"/>
              <a:t> </a:t>
            </a:r>
            <a:r>
              <a:rPr lang="en-GB" dirty="0" err="1" smtClean="0"/>
              <a:t>osobe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ujedno</a:t>
            </a:r>
            <a:r>
              <a:rPr lang="en-GB" dirty="0" smtClean="0"/>
              <a:t> </a:t>
            </a:r>
            <a:r>
              <a:rPr lang="en-GB" dirty="0" err="1" smtClean="0"/>
              <a:t>omogućava</a:t>
            </a:r>
            <a:r>
              <a:rPr lang="en-GB" dirty="0" smtClean="0"/>
              <a:t> </a:t>
            </a:r>
            <a:r>
              <a:rPr lang="en-GB" dirty="0" err="1" smtClean="0"/>
              <a:t>aktivnije</a:t>
            </a:r>
            <a:r>
              <a:rPr lang="en-GB" dirty="0" smtClean="0"/>
              <a:t> </a:t>
            </a:r>
            <a:r>
              <a:rPr lang="en-GB" dirty="0" err="1" smtClean="0"/>
              <a:t>istraživanje</a:t>
            </a:r>
            <a:r>
              <a:rPr lang="en-GB" dirty="0" smtClean="0"/>
              <a:t> </a:t>
            </a:r>
            <a:r>
              <a:rPr lang="en-GB" dirty="0" err="1" smtClean="0"/>
              <a:t>sredine</a:t>
            </a:r>
            <a:r>
              <a:rPr lang="en-GB" dirty="0" smtClean="0"/>
              <a:t>: </a:t>
            </a:r>
            <a:r>
              <a:rPr lang="en-GB" dirty="0" err="1" smtClean="0"/>
              <a:t>približavanje</a:t>
            </a:r>
            <a:r>
              <a:rPr lang="en-GB" dirty="0" smtClean="0"/>
              <a:t> </a:t>
            </a:r>
            <a:r>
              <a:rPr lang="en-GB" dirty="0" err="1" smtClean="0"/>
              <a:t>majci</a:t>
            </a:r>
            <a:r>
              <a:rPr lang="en-GB" dirty="0" smtClean="0"/>
              <a:t>, </a:t>
            </a:r>
            <a:r>
              <a:rPr lang="en-GB" dirty="0" err="1" smtClean="0"/>
              <a:t>praćenje</a:t>
            </a:r>
            <a:r>
              <a:rPr lang="en-GB" dirty="0" smtClean="0"/>
              <a:t> </a:t>
            </a:r>
            <a:r>
              <a:rPr lang="en-GB" dirty="0" err="1" smtClean="0"/>
              <a:t>majke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napušta</a:t>
            </a:r>
            <a:r>
              <a:rPr lang="en-GB" dirty="0" smtClean="0"/>
              <a:t> </a:t>
            </a:r>
            <a:r>
              <a:rPr lang="en-GB" dirty="0" err="1" smtClean="0"/>
              <a:t>prostoriju</a:t>
            </a:r>
            <a:r>
              <a:rPr lang="en-GB" dirty="0" smtClean="0"/>
              <a:t>, </a:t>
            </a:r>
            <a:r>
              <a:rPr lang="en-GB" dirty="0" err="1" smtClean="0"/>
              <a:t>korišćenje</a:t>
            </a:r>
            <a:r>
              <a:rPr lang="en-GB" dirty="0" smtClean="0"/>
              <a:t> </a:t>
            </a:r>
            <a:r>
              <a:rPr lang="en-GB" dirty="0" err="1" smtClean="0"/>
              <a:t>majke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baze</a:t>
            </a:r>
            <a:r>
              <a:rPr lang="en-GB" dirty="0" smtClean="0"/>
              <a:t> </a:t>
            </a:r>
            <a:r>
              <a:rPr lang="en-GB" dirty="0" err="1" smtClean="0"/>
              <a:t>sigurnosti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 </a:t>
            </a:r>
            <a:r>
              <a:rPr lang="en-GB" dirty="0" err="1" smtClean="0"/>
              <a:t>istraživanje</a:t>
            </a:r>
            <a:r>
              <a:rPr lang="en-GB" dirty="0" smtClean="0"/>
              <a:t>, </a:t>
            </a:r>
            <a:r>
              <a:rPr lang="en-GB" dirty="0" err="1" smtClean="0"/>
              <a:t>bežanje</a:t>
            </a:r>
            <a:r>
              <a:rPr lang="en-GB" dirty="0" smtClean="0"/>
              <a:t> ka </a:t>
            </a:r>
            <a:r>
              <a:rPr lang="en-GB" dirty="0" err="1" smtClean="0"/>
              <a:t>majci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sigurnom</a:t>
            </a:r>
            <a:r>
              <a:rPr lang="en-GB" dirty="0" smtClean="0"/>
              <a:t> </a:t>
            </a:r>
            <a:r>
              <a:rPr lang="en-GB" dirty="0" err="1" smtClean="0"/>
              <a:t>utočištu</a:t>
            </a:r>
            <a:r>
              <a:rPr lang="en-GB" dirty="0" smtClean="0"/>
              <a:t>, </a:t>
            </a:r>
            <a:r>
              <a:rPr lang="en-GB" dirty="0" err="1" smtClean="0"/>
              <a:t>gnjuranje</a:t>
            </a:r>
            <a:r>
              <a:rPr lang="en-GB" dirty="0" smtClean="0"/>
              <a:t> </a:t>
            </a:r>
            <a:r>
              <a:rPr lang="en-GB" dirty="0" err="1" smtClean="0"/>
              <a:t>lica</a:t>
            </a:r>
            <a:r>
              <a:rPr lang="en-GB" dirty="0" smtClean="0"/>
              <a:t> u </a:t>
            </a:r>
            <a:r>
              <a:rPr lang="en-GB" dirty="0" err="1" smtClean="0"/>
              <a:t>majčino</a:t>
            </a:r>
            <a:r>
              <a:rPr lang="en-GB" dirty="0" smtClean="0"/>
              <a:t> </a:t>
            </a:r>
            <a:r>
              <a:rPr lang="en-GB" dirty="0" err="1" smtClean="0"/>
              <a:t>krilo</a:t>
            </a:r>
            <a:r>
              <a:rPr lang="en-GB" dirty="0" smtClean="0"/>
              <a:t> 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privijanje</a:t>
            </a:r>
            <a:r>
              <a:rPr lang="en-GB" dirty="0" smtClean="0"/>
              <a:t> </a:t>
            </a:r>
            <a:r>
              <a:rPr lang="en-GB" dirty="0" err="1" smtClean="0"/>
              <a:t>uz</a:t>
            </a:r>
            <a:r>
              <a:rPr lang="en-GB" dirty="0" smtClean="0"/>
              <a:t> </a:t>
            </a:r>
            <a:r>
              <a:rPr lang="en-GB" dirty="0" err="1" smtClean="0"/>
              <a:t>majku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Druga</a:t>
            </a:r>
            <a:r>
              <a:rPr lang="en-GB" dirty="0" smtClean="0"/>
              <a:t> </a:t>
            </a:r>
            <a:r>
              <a:rPr lang="en-GB" dirty="0" err="1" smtClean="0"/>
              <a:t>bitna</a:t>
            </a:r>
            <a:r>
              <a:rPr lang="en-GB" dirty="0" smtClean="0"/>
              <a:t> </a:t>
            </a:r>
            <a:r>
              <a:rPr lang="en-GB" dirty="0" err="1" smtClean="0"/>
              <a:t>odlika</a:t>
            </a:r>
            <a:r>
              <a:rPr lang="en-GB" dirty="0" smtClean="0"/>
              <a:t> </a:t>
            </a:r>
            <a:r>
              <a:rPr lang="en-GB" dirty="0" err="1" smtClean="0"/>
              <a:t>jeste</a:t>
            </a:r>
            <a:r>
              <a:rPr lang="en-GB" dirty="0" smtClean="0"/>
              <a:t> </a:t>
            </a:r>
            <a:r>
              <a:rPr lang="en-GB" dirty="0" err="1" smtClean="0"/>
              <a:t>formiranje</a:t>
            </a:r>
            <a:r>
              <a:rPr lang="en-GB" dirty="0" smtClean="0"/>
              <a:t> </a:t>
            </a:r>
            <a:r>
              <a:rPr lang="en-GB" dirty="0" err="1" smtClean="0"/>
              <a:t>konstantnosti</a:t>
            </a:r>
            <a:r>
              <a:rPr lang="en-GB" dirty="0" smtClean="0"/>
              <a:t> </a:t>
            </a:r>
            <a:r>
              <a:rPr lang="en-GB" dirty="0" err="1" smtClean="0"/>
              <a:t>objekta</a:t>
            </a:r>
            <a:r>
              <a:rPr lang="en-GB" dirty="0" smtClean="0"/>
              <a:t>. </a:t>
            </a:r>
            <a:r>
              <a:rPr lang="en-GB" dirty="0" err="1" smtClean="0"/>
              <a:t>Radi</a:t>
            </a:r>
            <a:r>
              <a:rPr lang="en-GB" dirty="0" smtClean="0"/>
              <a:t> se o </a:t>
            </a:r>
            <a:r>
              <a:rPr lang="en-GB" dirty="0" err="1" smtClean="0"/>
              <a:t>dostignuću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mentalnom</a:t>
            </a:r>
            <a:r>
              <a:rPr lang="en-GB" dirty="0" smtClean="0"/>
              <a:t> </a:t>
            </a:r>
            <a:r>
              <a:rPr lang="en-GB" dirty="0" err="1" smtClean="0"/>
              <a:t>planu</a:t>
            </a:r>
            <a:r>
              <a:rPr lang="en-GB" dirty="0" smtClean="0"/>
              <a:t> – </a:t>
            </a:r>
            <a:r>
              <a:rPr lang="en-GB" dirty="0" err="1" smtClean="0"/>
              <a:t>formiranju</a:t>
            </a:r>
            <a:r>
              <a:rPr lang="en-GB" dirty="0" smtClean="0"/>
              <a:t> </a:t>
            </a:r>
            <a:r>
              <a:rPr lang="en-GB" dirty="0" err="1" smtClean="0"/>
              <a:t>mentalnih</a:t>
            </a:r>
            <a:r>
              <a:rPr lang="en-GB" dirty="0" smtClean="0"/>
              <a:t> </a:t>
            </a:r>
            <a:r>
              <a:rPr lang="en-GB" dirty="0" err="1" smtClean="0"/>
              <a:t>reprezentacija</a:t>
            </a:r>
            <a:r>
              <a:rPr lang="en-GB" dirty="0" smtClean="0"/>
              <a:t> </a:t>
            </a:r>
            <a:r>
              <a:rPr lang="en-GB" dirty="0" err="1" smtClean="0"/>
              <a:t>objekta</a:t>
            </a:r>
            <a:r>
              <a:rPr lang="en-GB" dirty="0" smtClean="0"/>
              <a:t> </a:t>
            </a:r>
            <a:r>
              <a:rPr lang="en-GB" dirty="0" err="1" smtClean="0"/>
              <a:t>zahvaljujući</a:t>
            </a:r>
            <a:r>
              <a:rPr lang="en-GB" dirty="0" smtClean="0"/>
              <a:t> </a:t>
            </a:r>
            <a:r>
              <a:rPr lang="en-GB" dirty="0" err="1" smtClean="0"/>
              <a:t>čemu</a:t>
            </a:r>
            <a:r>
              <a:rPr lang="en-GB" dirty="0" smtClean="0"/>
              <a:t> </a:t>
            </a:r>
            <a:r>
              <a:rPr lang="en-GB" dirty="0" err="1" smtClean="0"/>
              <a:t>odojče</a:t>
            </a:r>
            <a:r>
              <a:rPr lang="en-GB" dirty="0" smtClean="0"/>
              <a:t> </a:t>
            </a:r>
            <a:r>
              <a:rPr lang="en-GB" dirty="0" err="1" smtClean="0"/>
              <a:t>zna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osoba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predmet</a:t>
            </a:r>
            <a:r>
              <a:rPr lang="en-GB" dirty="0" smtClean="0"/>
              <a:t> </a:t>
            </a:r>
            <a:r>
              <a:rPr lang="en-GB" dirty="0" err="1" smtClean="0"/>
              <a:t>postoje</a:t>
            </a:r>
            <a:r>
              <a:rPr lang="en-GB" dirty="0" smtClean="0"/>
              <a:t> </a:t>
            </a:r>
            <a:r>
              <a:rPr lang="en-GB" dirty="0" err="1" smtClean="0"/>
              <a:t>nezavisno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njega</a:t>
            </a:r>
            <a:r>
              <a:rPr lang="en-GB" dirty="0" smtClean="0"/>
              <a:t>,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onda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nisu</a:t>
            </a:r>
            <a:r>
              <a:rPr lang="en-GB" dirty="0" smtClean="0"/>
              <a:t> u </a:t>
            </a:r>
            <a:r>
              <a:rPr lang="en-GB" dirty="0" err="1" smtClean="0"/>
              <a:t>njegovom</a:t>
            </a:r>
            <a:r>
              <a:rPr lang="en-GB" dirty="0" smtClean="0"/>
              <a:t> </a:t>
            </a:r>
            <a:r>
              <a:rPr lang="en-GB" dirty="0" err="1" smtClean="0"/>
              <a:t>opažajnom</a:t>
            </a:r>
            <a:r>
              <a:rPr lang="en-GB" dirty="0" smtClean="0"/>
              <a:t> </a:t>
            </a:r>
            <a:r>
              <a:rPr lang="en-GB" dirty="0" err="1" smtClean="0"/>
              <a:t>polju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Bolbijevom</a:t>
            </a:r>
            <a:r>
              <a:rPr lang="en-GB" dirty="0" smtClean="0"/>
              <a:t> </a:t>
            </a:r>
            <a:r>
              <a:rPr lang="en-GB" dirty="0" err="1" smtClean="0"/>
              <a:t>terminologijom</a:t>
            </a:r>
            <a:r>
              <a:rPr lang="en-GB" dirty="0" smtClean="0"/>
              <a:t>, </a:t>
            </a:r>
            <a:r>
              <a:rPr lang="en-GB" dirty="0" err="1" smtClean="0"/>
              <a:t>odojče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formirane</a:t>
            </a:r>
            <a:r>
              <a:rPr lang="en-GB" dirty="0" smtClean="0"/>
              <a:t> </a:t>
            </a:r>
            <a:r>
              <a:rPr lang="en-GB" dirty="0" err="1" smtClean="0"/>
              <a:t>odvojene</a:t>
            </a:r>
            <a:r>
              <a:rPr lang="en-GB" dirty="0" smtClean="0"/>
              <a:t> </a:t>
            </a:r>
            <a:r>
              <a:rPr lang="en-GB" dirty="0" err="1" smtClean="0"/>
              <a:t>radne</a:t>
            </a:r>
            <a:r>
              <a:rPr lang="en-GB" dirty="0" smtClean="0"/>
              <a:t> </a:t>
            </a:r>
            <a:r>
              <a:rPr lang="en-GB" dirty="0" err="1" smtClean="0"/>
              <a:t>modele</a:t>
            </a:r>
            <a:r>
              <a:rPr lang="en-GB" dirty="0" smtClean="0"/>
              <a:t> </a:t>
            </a:r>
            <a:r>
              <a:rPr lang="en-GB" dirty="0" err="1" smtClean="0"/>
              <a:t>majke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sebe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sastoje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slika</a:t>
            </a:r>
            <a:r>
              <a:rPr lang="en-GB" dirty="0" smtClean="0"/>
              <a:t>, </a:t>
            </a:r>
            <a:r>
              <a:rPr lang="en-GB" dirty="0" err="1" smtClean="0"/>
              <a:t>planova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shema</a:t>
            </a:r>
            <a:r>
              <a:rPr lang="en-GB" dirty="0" smtClean="0"/>
              <a:t> </a:t>
            </a:r>
            <a:r>
              <a:rPr lang="vi-VN" dirty="0" smtClean="0"/>
              <a:t>događaja kojima odojče može mentalno da operiše. Sadržaj unutrašnjih radnih modela</a:t>
            </a:r>
            <a:r>
              <a:rPr lang="en-GB" dirty="0" smtClean="0"/>
              <a:t> </a:t>
            </a:r>
            <a:r>
              <a:rPr lang="en-GB" dirty="0" err="1" smtClean="0"/>
              <a:t>nastaje</a:t>
            </a:r>
            <a:r>
              <a:rPr lang="en-GB" dirty="0" smtClean="0"/>
              <a:t> </a:t>
            </a:r>
            <a:r>
              <a:rPr lang="en-GB" dirty="0" err="1" smtClean="0"/>
              <a:t>verovatno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neke</a:t>
            </a:r>
            <a:r>
              <a:rPr lang="en-GB" dirty="0" smtClean="0"/>
              <a:t> </a:t>
            </a:r>
            <a:r>
              <a:rPr lang="en-GB" dirty="0" err="1" smtClean="0"/>
              <a:t>kombinacije</a:t>
            </a:r>
            <a:r>
              <a:rPr lang="en-GB" dirty="0" smtClean="0"/>
              <a:t> </a:t>
            </a:r>
            <a:r>
              <a:rPr lang="en-GB" dirty="0" err="1" smtClean="0"/>
              <a:t>stabilnih</a:t>
            </a:r>
            <a:r>
              <a:rPr lang="en-GB" dirty="0" smtClean="0"/>
              <a:t>, </a:t>
            </a:r>
            <a:r>
              <a:rPr lang="en-GB" dirty="0" err="1" smtClean="0"/>
              <a:t>lančano</a:t>
            </a:r>
            <a:r>
              <a:rPr lang="en-GB" dirty="0" smtClean="0"/>
              <a:t> </a:t>
            </a:r>
            <a:r>
              <a:rPr lang="en-GB" dirty="0" err="1" smtClean="0"/>
              <a:t>povezanih</a:t>
            </a:r>
            <a:r>
              <a:rPr lang="en-GB" dirty="0" smtClean="0"/>
              <a:t> </a:t>
            </a:r>
            <a:r>
              <a:rPr lang="en-GB" dirty="0" err="1" smtClean="0"/>
              <a:t>sekvencija</a:t>
            </a:r>
            <a:r>
              <a:rPr lang="en-GB" dirty="0" smtClean="0"/>
              <a:t> </a:t>
            </a:r>
            <a:r>
              <a:rPr lang="en-GB" dirty="0" err="1" smtClean="0"/>
              <a:t>interakcije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formirane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negovateljem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se, </a:t>
            </a:r>
            <a:r>
              <a:rPr lang="en-GB" dirty="0" err="1" smtClean="0"/>
              <a:t>zahvaljujući</a:t>
            </a:r>
            <a:r>
              <a:rPr lang="en-GB" dirty="0" smtClean="0"/>
              <a:t> </a:t>
            </a:r>
            <a:r>
              <a:rPr lang="en-GB" dirty="0" err="1" smtClean="0"/>
              <a:t>novim</a:t>
            </a:r>
            <a:r>
              <a:rPr lang="en-GB" dirty="0" smtClean="0"/>
              <a:t> </a:t>
            </a:r>
            <a:r>
              <a:rPr lang="en-GB" dirty="0" err="1" smtClean="0"/>
              <a:t>motornim</a:t>
            </a:r>
            <a:r>
              <a:rPr lang="en-GB" dirty="0" smtClean="0"/>
              <a:t>, </a:t>
            </a:r>
            <a:r>
              <a:rPr lang="en-GB" dirty="0" err="1" smtClean="0"/>
              <a:t>kognitivnim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komunikativnim</a:t>
            </a:r>
            <a:r>
              <a:rPr lang="en-GB" dirty="0" smtClean="0"/>
              <a:t> </a:t>
            </a:r>
            <a:r>
              <a:rPr lang="en-GB" dirty="0" err="1" smtClean="0"/>
              <a:t>veštinama</a:t>
            </a:r>
            <a:r>
              <a:rPr lang="en-GB" dirty="0" smtClean="0"/>
              <a:t>, </a:t>
            </a:r>
            <a:r>
              <a:rPr lang="en-GB" dirty="0" err="1" smtClean="0"/>
              <a:t>učvršćuju</a:t>
            </a:r>
            <a:r>
              <a:rPr lang="en-GB" dirty="0" smtClean="0"/>
              <a:t> u </a:t>
            </a:r>
            <a:r>
              <a:rPr lang="en-GB" dirty="0" err="1" smtClean="0"/>
              <a:t>vidu</a:t>
            </a:r>
            <a:r>
              <a:rPr lang="en-GB" dirty="0" smtClean="0"/>
              <a:t> </a:t>
            </a:r>
            <a:r>
              <a:rPr lang="en-GB" dirty="0" err="1" smtClean="0"/>
              <a:t>obrazaca</a:t>
            </a:r>
            <a:r>
              <a:rPr lang="en-GB" dirty="0" smtClean="0"/>
              <a:t> (Marvin &amp; </a:t>
            </a:r>
            <a:r>
              <a:rPr lang="en-GB" dirty="0" err="1" smtClean="0"/>
              <a:t>Britner</a:t>
            </a:r>
            <a:r>
              <a:rPr lang="en-GB" dirty="0" smtClean="0"/>
              <a:t>, 2008). </a:t>
            </a:r>
          </a:p>
          <a:p>
            <a:r>
              <a:rPr lang="en-GB" dirty="0" smtClean="0"/>
              <a:t>Ova </a:t>
            </a: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krupna</a:t>
            </a:r>
            <a:r>
              <a:rPr lang="en-GB" dirty="0" smtClean="0"/>
              <a:t> </a:t>
            </a:r>
            <a:r>
              <a:rPr lang="en-GB" dirty="0" err="1" smtClean="0"/>
              <a:t>dostignuća</a:t>
            </a:r>
            <a:r>
              <a:rPr lang="en-GB" dirty="0" smtClean="0"/>
              <a:t> </a:t>
            </a:r>
            <a:r>
              <a:rPr lang="en-GB" dirty="0" err="1" smtClean="0"/>
              <a:t>treće</a:t>
            </a:r>
            <a:r>
              <a:rPr lang="en-GB" dirty="0" smtClean="0"/>
              <a:t> faze </a:t>
            </a:r>
            <a:r>
              <a:rPr lang="en-GB" dirty="0" err="1" smtClean="0"/>
              <a:t>afektivne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ogledaju</a:t>
            </a:r>
            <a:r>
              <a:rPr lang="en-GB" dirty="0" smtClean="0"/>
              <a:t> se u </a:t>
            </a:r>
            <a:r>
              <a:rPr lang="en-GB" dirty="0" err="1" smtClean="0"/>
              <a:t>širokom</a:t>
            </a:r>
            <a:r>
              <a:rPr lang="en-GB" dirty="0" smtClean="0"/>
              <a:t> </a:t>
            </a:r>
            <a:r>
              <a:rPr lang="en-GB" dirty="0" err="1" smtClean="0"/>
              <a:t>repertoaru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kojima</a:t>
            </a:r>
            <a:r>
              <a:rPr lang="en-GB" dirty="0" smtClean="0"/>
              <a:t> </a:t>
            </a:r>
            <a:r>
              <a:rPr lang="en-GB" dirty="0" err="1" smtClean="0"/>
              <a:t>odojče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kontroliše</a:t>
            </a:r>
            <a:r>
              <a:rPr lang="en-GB" dirty="0" smtClean="0"/>
              <a:t> </a:t>
            </a:r>
            <a:r>
              <a:rPr lang="en-GB" dirty="0" err="1" smtClean="0"/>
              <a:t>fizičku</a:t>
            </a:r>
            <a:r>
              <a:rPr lang="en-GB" dirty="0" smtClean="0"/>
              <a:t> </a:t>
            </a:r>
            <a:r>
              <a:rPr lang="en-GB" dirty="0" err="1" smtClean="0"/>
              <a:t>udaljenost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majke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u </a:t>
            </a:r>
            <a:r>
              <a:rPr lang="en-GB" dirty="0" err="1" smtClean="0"/>
              <a:t>specifičnom</a:t>
            </a:r>
            <a:r>
              <a:rPr lang="en-GB" dirty="0" smtClean="0"/>
              <a:t> </a:t>
            </a:r>
            <a:r>
              <a:rPr lang="en-GB" dirty="0" err="1" smtClean="0"/>
              <a:t>usmeravanju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jednu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manji</a:t>
            </a:r>
            <a:r>
              <a:rPr lang="en-GB" dirty="0" smtClean="0"/>
              <a:t> </a:t>
            </a:r>
            <a:r>
              <a:rPr lang="en-GB" dirty="0" err="1" smtClean="0"/>
              <a:t>broj</a:t>
            </a:r>
            <a:r>
              <a:rPr lang="en-GB" dirty="0" smtClean="0"/>
              <a:t> </a:t>
            </a:r>
            <a:r>
              <a:rPr lang="en-GB" dirty="0" err="1" smtClean="0"/>
              <a:t>osoba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predstavljaju</a:t>
            </a:r>
            <a:r>
              <a:rPr lang="en-GB" dirty="0" smtClean="0"/>
              <a:t> figure </a:t>
            </a:r>
            <a:r>
              <a:rPr lang="en-GB" dirty="0" err="1" smtClean="0"/>
              <a:t>vezanosti</a:t>
            </a:r>
            <a:r>
              <a:rPr lang="en-GB" dirty="0" smtClean="0"/>
              <a:t>. </a:t>
            </a:r>
            <a:r>
              <a:rPr lang="en-GB" dirty="0" err="1" smtClean="0"/>
              <a:t>Istovremeno</a:t>
            </a:r>
            <a:r>
              <a:rPr lang="en-GB" dirty="0" smtClean="0"/>
              <a:t>, </a:t>
            </a:r>
            <a:r>
              <a:rPr lang="en-GB" dirty="0" err="1" smtClean="0"/>
              <a:t>prijateljski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nediskriminativni</a:t>
            </a:r>
            <a:r>
              <a:rPr lang="en-GB" dirty="0" smtClean="0"/>
              <a:t> </a:t>
            </a:r>
            <a:r>
              <a:rPr lang="en-GB" dirty="0" err="1" smtClean="0"/>
              <a:t>odgovori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nepoznatim</a:t>
            </a:r>
            <a:r>
              <a:rPr lang="en-GB" dirty="0" smtClean="0"/>
              <a:t> </a:t>
            </a:r>
            <a:r>
              <a:rPr lang="en-GB" dirty="0" err="1" smtClean="0"/>
              <a:t>osobama</a:t>
            </a:r>
            <a:r>
              <a:rPr lang="en-GB" dirty="0" smtClean="0"/>
              <a:t> </a:t>
            </a:r>
            <a:r>
              <a:rPr lang="en-GB" dirty="0" err="1" smtClean="0"/>
              <a:t>jenjavaju</a:t>
            </a:r>
            <a:r>
              <a:rPr lang="en-GB" dirty="0" smtClean="0"/>
              <a:t>. </a:t>
            </a:r>
            <a:r>
              <a:rPr lang="en-GB" dirty="0" err="1" smtClean="0"/>
              <a:t>Umesto</a:t>
            </a:r>
            <a:r>
              <a:rPr lang="en-GB" dirty="0" smtClean="0"/>
              <a:t> toga,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odojčeta</a:t>
            </a:r>
            <a:r>
              <a:rPr lang="en-GB" dirty="0" smtClean="0"/>
              <a:t> se,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pravilu</a:t>
            </a:r>
            <a:r>
              <a:rPr lang="en-GB" dirty="0" smtClean="0"/>
              <a:t> </a:t>
            </a:r>
            <a:r>
              <a:rPr lang="en-GB" dirty="0" err="1" smtClean="0"/>
              <a:t>automatski</a:t>
            </a:r>
            <a:r>
              <a:rPr lang="en-GB" dirty="0" smtClean="0"/>
              <a:t> </a:t>
            </a:r>
            <a:r>
              <a:rPr lang="en-GB" dirty="0" err="1" smtClean="0"/>
              <a:t>aktivira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opreza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se </a:t>
            </a:r>
            <a:r>
              <a:rPr lang="en-GB" dirty="0" err="1" smtClean="0"/>
              <a:t>nepoznata</a:t>
            </a:r>
            <a:r>
              <a:rPr lang="en-GB" dirty="0" smtClean="0"/>
              <a:t> </a:t>
            </a:r>
            <a:r>
              <a:rPr lang="en-GB" dirty="0" err="1" smtClean="0"/>
              <a:t>osoba</a:t>
            </a:r>
            <a:r>
              <a:rPr lang="en-GB" dirty="0" smtClean="0"/>
              <a:t> </a:t>
            </a:r>
            <a:r>
              <a:rPr lang="en-GB" dirty="0" err="1" smtClean="0"/>
              <a:t>približi</a:t>
            </a:r>
            <a:r>
              <a:rPr lang="en-GB" dirty="0" smtClean="0"/>
              <a:t> </a:t>
            </a:r>
            <a:r>
              <a:rPr lang="en-GB" dirty="0" err="1" smtClean="0"/>
              <a:t>odojčetu</a:t>
            </a:r>
            <a:r>
              <a:rPr lang="en-GB" dirty="0" smtClean="0"/>
              <a:t>, a </a:t>
            </a:r>
            <a:r>
              <a:rPr lang="en-GB" dirty="0" err="1" smtClean="0"/>
              <a:t>naročito</a:t>
            </a:r>
            <a:r>
              <a:rPr lang="en-GB" dirty="0" smtClean="0"/>
              <a:t>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pokuša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 smtClean="0"/>
              <a:t>uzme</a:t>
            </a:r>
            <a:r>
              <a:rPr lang="en-GB" dirty="0" smtClean="0"/>
              <a:t> u </a:t>
            </a:r>
            <a:r>
              <a:rPr lang="en-GB" dirty="0" err="1" smtClean="0"/>
              <a:t>ruke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Priroda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intenzitet</a:t>
            </a:r>
            <a:r>
              <a:rPr lang="en-GB" dirty="0" smtClean="0"/>
              <a:t> </a:t>
            </a:r>
            <a:r>
              <a:rPr lang="en-GB" dirty="0" err="1" smtClean="0"/>
              <a:t>reakcije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nepoznate</a:t>
            </a:r>
            <a:r>
              <a:rPr lang="en-GB" dirty="0" smtClean="0"/>
              <a:t>  </a:t>
            </a:r>
            <a:r>
              <a:rPr lang="pl-PL" dirty="0" smtClean="0"/>
              <a:t>osobe zavisi kako od ponašanja tih osoba, tako i od već uspostavljene organizacije</a:t>
            </a:r>
            <a:r>
              <a:rPr lang="en-GB" dirty="0" smtClean="0"/>
              <a:t> </a:t>
            </a:r>
            <a:r>
              <a:rPr lang="en-GB" dirty="0" err="1" smtClean="0"/>
              <a:t>afektivne</a:t>
            </a:r>
            <a:r>
              <a:rPr lang="en-GB" dirty="0" smtClean="0"/>
              <a:t> </a:t>
            </a:r>
            <a:r>
              <a:rPr lang="en-GB" dirty="0" err="1" smtClean="0"/>
              <a:t>vezanosti</a:t>
            </a:r>
            <a:r>
              <a:rPr lang="en-GB" dirty="0" smtClean="0"/>
              <a:t> – </a:t>
            </a:r>
            <a:r>
              <a:rPr lang="en-GB" dirty="0" err="1" smtClean="0"/>
              <a:t>sigurne</a:t>
            </a:r>
            <a:r>
              <a:rPr lang="en-GB" dirty="0" smtClean="0"/>
              <a:t>, </a:t>
            </a:r>
            <a:r>
              <a:rPr lang="en-GB" dirty="0" err="1" smtClean="0"/>
              <a:t>ambivalentne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izbegavajuće</a:t>
            </a:r>
            <a:r>
              <a:rPr lang="en-GB" dirty="0" smtClean="0"/>
              <a:t> (</a:t>
            </a:r>
            <a:r>
              <a:rPr lang="en-GB" dirty="0" err="1" smtClean="0"/>
              <a:t>Sroufe</a:t>
            </a:r>
            <a:r>
              <a:rPr lang="en-GB" dirty="0" smtClean="0"/>
              <a:t>, 1995).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i="1" dirty="0" err="1" smtClean="0"/>
              <a:t>Faza</a:t>
            </a:r>
            <a:r>
              <a:rPr lang="en-GB" sz="2400" i="1" dirty="0" smtClean="0"/>
              <a:t> 4: </a:t>
            </a:r>
            <a:r>
              <a:rPr lang="en-GB" sz="2400" i="1" dirty="0" err="1" smtClean="0"/>
              <a:t>Formiranje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ciljem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korigovanog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partnerstva</a:t>
            </a:r>
            <a:r>
              <a:rPr lang="en-GB" sz="2400" i="1" dirty="0" smtClean="0"/>
              <a:t/>
            </a:r>
            <a:br>
              <a:rPr lang="en-GB" sz="2400" i="1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Počev od treće godine, deca sve bolje podnose kratka odvajanja od osoba za koje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vezana</a:t>
            </a:r>
            <a:r>
              <a:rPr lang="en-GB" dirty="0" smtClean="0"/>
              <a:t>,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vremena</a:t>
            </a:r>
            <a:r>
              <a:rPr lang="en-GB" dirty="0" smtClean="0"/>
              <a:t> </a:t>
            </a:r>
            <a:r>
              <a:rPr lang="en-GB" dirty="0" err="1" smtClean="0"/>
              <a:t>provode</a:t>
            </a:r>
            <a:r>
              <a:rPr lang="en-GB" dirty="0" smtClean="0"/>
              <a:t> u </a:t>
            </a:r>
            <a:r>
              <a:rPr lang="en-GB" dirty="0" err="1" smtClean="0"/>
              <a:t>interakciji</a:t>
            </a:r>
            <a:r>
              <a:rPr lang="en-GB" dirty="0" smtClean="0"/>
              <a:t> s </a:t>
            </a:r>
            <a:r>
              <a:rPr lang="en-GB" dirty="0" err="1" smtClean="0"/>
              <a:t>vršnjacima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istražujući</a:t>
            </a:r>
            <a:r>
              <a:rPr lang="en-GB" dirty="0" smtClean="0"/>
              <a:t> </a:t>
            </a:r>
            <a:r>
              <a:rPr lang="en-GB" dirty="0" err="1" smtClean="0"/>
              <a:t>okolinu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predškolskog</a:t>
            </a:r>
            <a:r>
              <a:rPr lang="en-GB" dirty="0" smtClean="0"/>
              <a:t> </a:t>
            </a:r>
            <a:r>
              <a:rPr lang="en-GB" dirty="0" err="1" smtClean="0"/>
              <a:t>uzrasta</a:t>
            </a:r>
            <a:r>
              <a:rPr lang="en-GB" dirty="0" smtClean="0"/>
              <a:t>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pregovaraju</a:t>
            </a:r>
            <a:r>
              <a:rPr lang="en-GB" dirty="0" smtClean="0"/>
              <a:t> o </a:t>
            </a:r>
            <a:r>
              <a:rPr lang="en-GB" dirty="0" err="1" smtClean="0"/>
              <a:t>separaciji</a:t>
            </a:r>
            <a:r>
              <a:rPr lang="en-GB" dirty="0" smtClean="0"/>
              <a:t>, </a:t>
            </a:r>
            <a:r>
              <a:rPr lang="en-GB" dirty="0" err="1" smtClean="0"/>
              <a:t>trajanju</a:t>
            </a:r>
            <a:r>
              <a:rPr lang="en-GB" dirty="0" smtClean="0"/>
              <a:t> </a:t>
            </a:r>
            <a:r>
              <a:rPr lang="en-GB" dirty="0" err="1" smtClean="0"/>
              <a:t>odvajanja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o </a:t>
            </a:r>
            <a:r>
              <a:rPr lang="it-IT" dirty="0" smtClean="0"/>
              <a:t>ponovnom susretu; sa tri-četiri godine razvijaju „teoriju uma” što znači da su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osnovu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 </a:t>
            </a:r>
            <a:r>
              <a:rPr lang="en-GB" dirty="0" err="1" smtClean="0"/>
              <a:t>odraslih</a:t>
            </a:r>
            <a:r>
              <a:rPr lang="en-GB" dirty="0" smtClean="0"/>
              <a:t> </a:t>
            </a:r>
            <a:r>
              <a:rPr lang="en-GB" dirty="0" err="1" smtClean="0"/>
              <a:t>donose</a:t>
            </a:r>
            <a:r>
              <a:rPr lang="en-GB" dirty="0" smtClean="0"/>
              <a:t> </a:t>
            </a:r>
            <a:r>
              <a:rPr lang="en-GB" dirty="0" err="1" smtClean="0"/>
              <a:t>zaključke</a:t>
            </a:r>
            <a:r>
              <a:rPr lang="en-GB" dirty="0" smtClean="0"/>
              <a:t> o </a:t>
            </a:r>
            <a:r>
              <a:rPr lang="en-GB" dirty="0" err="1" smtClean="0"/>
              <a:t>njihovim</a:t>
            </a:r>
            <a:r>
              <a:rPr lang="en-GB" dirty="0" smtClean="0"/>
              <a:t> </a:t>
            </a:r>
            <a:r>
              <a:rPr lang="en-GB" dirty="0" err="1" smtClean="0"/>
              <a:t>motivima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osećanjima</a:t>
            </a:r>
            <a:r>
              <a:rPr lang="en-GB" dirty="0" smtClean="0"/>
              <a:t>. (Baron-Cohen, Leslie &amp; Firth, 1985). </a:t>
            </a:r>
          </a:p>
          <a:p>
            <a:r>
              <a:rPr lang="en-GB" dirty="0" smtClean="0"/>
              <a:t>Na </a:t>
            </a:r>
            <a:r>
              <a:rPr lang="en-GB" dirty="0" err="1" smtClean="0"/>
              <a:t>osnovu</a:t>
            </a:r>
            <a:r>
              <a:rPr lang="en-GB" dirty="0" smtClean="0"/>
              <a:t> toga </a:t>
            </a:r>
            <a:r>
              <a:rPr lang="en-GB" dirty="0" err="1" smtClean="0"/>
              <a:t>može</a:t>
            </a:r>
            <a:r>
              <a:rPr lang="en-GB" dirty="0" smtClean="0"/>
              <a:t> se </a:t>
            </a:r>
            <a:r>
              <a:rPr lang="en-GB" dirty="0" err="1" smtClean="0"/>
              <a:t>razviti</a:t>
            </a:r>
            <a:r>
              <a:rPr lang="en-GB" dirty="0" smtClean="0"/>
              <a:t> </a:t>
            </a:r>
            <a:r>
              <a:rPr lang="vi-VN" dirty="0" smtClean="0"/>
              <a:t>složeniji odnos između odraslog i deteta, odnos koji Bolbi naziva </a:t>
            </a:r>
            <a:r>
              <a:rPr lang="vi-VN" i="1" dirty="0" smtClean="0"/>
              <a:t>ciljem</a:t>
            </a:r>
            <a:r>
              <a:rPr lang="en-GB" i="1" dirty="0" smtClean="0"/>
              <a:t> </a:t>
            </a:r>
            <a:r>
              <a:rPr lang="en-GB" i="1" dirty="0" err="1" smtClean="0"/>
              <a:t>korigovano</a:t>
            </a:r>
            <a:r>
              <a:rPr lang="en-GB" i="1" dirty="0" smtClean="0"/>
              <a:t> </a:t>
            </a:r>
            <a:r>
              <a:rPr lang="en-GB" i="1" dirty="0" err="1" smtClean="0"/>
              <a:t>partnerstvo</a:t>
            </a:r>
            <a:r>
              <a:rPr lang="en-GB" i="1" dirty="0" smtClean="0"/>
              <a:t> (</a:t>
            </a:r>
            <a:r>
              <a:rPr lang="en-GB" i="1" dirty="0" err="1" smtClean="0"/>
              <a:t>Bowlby</a:t>
            </a:r>
            <a:r>
              <a:rPr lang="en-GB" i="1" dirty="0" smtClean="0"/>
              <a:t>, 1972).</a:t>
            </a:r>
            <a:endParaRPr lang="en-GB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dirty="0" err="1" smtClean="0"/>
              <a:t>tek</a:t>
            </a:r>
            <a:r>
              <a:rPr lang="en-GB" u="sng" dirty="0" smtClean="0"/>
              <a:t> u </a:t>
            </a:r>
            <a:r>
              <a:rPr lang="en-GB" u="sng" dirty="0" err="1" smtClean="0"/>
              <a:t>trećoj</a:t>
            </a:r>
            <a:r>
              <a:rPr lang="en-GB" u="sng" dirty="0" smtClean="0"/>
              <a:t> </a:t>
            </a:r>
            <a:r>
              <a:rPr lang="en-GB" u="sng" dirty="0" err="1" smtClean="0"/>
              <a:t>fazi</a:t>
            </a:r>
            <a:r>
              <a:rPr lang="en-GB" u="sng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nakon</a:t>
            </a:r>
            <a:r>
              <a:rPr lang="en-GB" dirty="0" smtClean="0"/>
              <a:t> </a:t>
            </a:r>
            <a:r>
              <a:rPr lang="en-GB" dirty="0" err="1" smtClean="0"/>
              <a:t>šestog</a:t>
            </a:r>
            <a:r>
              <a:rPr lang="en-GB" dirty="0" smtClean="0"/>
              <a:t> </a:t>
            </a:r>
            <a:r>
              <a:rPr lang="en-GB" dirty="0" err="1" smtClean="0"/>
              <a:t>meseca</a:t>
            </a:r>
            <a:r>
              <a:rPr lang="en-GB" dirty="0" smtClean="0"/>
              <a:t>), </a:t>
            </a:r>
            <a:r>
              <a:rPr lang="en-GB" dirty="0" err="1" smtClean="0"/>
              <a:t>zahvaljujući</a:t>
            </a:r>
            <a:r>
              <a:rPr lang="en-GB" dirty="0" smtClean="0"/>
              <a:t> </a:t>
            </a:r>
            <a:r>
              <a:rPr lang="en-GB" dirty="0" err="1" smtClean="0"/>
              <a:t>kvalitativnim</a:t>
            </a:r>
            <a:r>
              <a:rPr lang="en-GB" dirty="0" smtClean="0"/>
              <a:t> </a:t>
            </a:r>
            <a:r>
              <a:rPr lang="en-GB" dirty="0" err="1" smtClean="0"/>
              <a:t>novinama</a:t>
            </a:r>
            <a:r>
              <a:rPr lang="en-GB" dirty="0" smtClean="0"/>
              <a:t> u </a:t>
            </a:r>
            <a:r>
              <a:rPr lang="en-GB" dirty="0" err="1" smtClean="0"/>
              <a:t>kognitivnom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motornom</a:t>
            </a:r>
            <a:r>
              <a:rPr lang="en-GB" dirty="0" smtClean="0"/>
              <a:t> </a:t>
            </a:r>
            <a:r>
              <a:rPr lang="en-GB" dirty="0" err="1" smtClean="0"/>
              <a:t>razvoju</a:t>
            </a:r>
            <a:r>
              <a:rPr lang="en-GB" dirty="0" smtClean="0"/>
              <a:t> </a:t>
            </a:r>
            <a:r>
              <a:rPr lang="en-GB" dirty="0" err="1" smtClean="0"/>
              <a:t>uočljive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jasno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individualne</a:t>
            </a:r>
            <a:r>
              <a:rPr lang="en-GB" dirty="0" smtClean="0"/>
              <a:t> </a:t>
            </a:r>
            <a:r>
              <a:rPr lang="en-GB" dirty="0" err="1" smtClean="0"/>
              <a:t>razlike</a:t>
            </a:r>
            <a:r>
              <a:rPr lang="en-GB" dirty="0" smtClean="0"/>
              <a:t> u </a:t>
            </a:r>
            <a:r>
              <a:rPr lang="en-GB" u="sng" dirty="0" err="1" smtClean="0"/>
              <a:t>obrascima</a:t>
            </a:r>
            <a:r>
              <a:rPr lang="en-GB" u="sng" dirty="0" smtClean="0"/>
              <a:t> </a:t>
            </a:r>
            <a:r>
              <a:rPr lang="en-GB" u="sng" dirty="0" err="1" smtClean="0"/>
              <a:t>ili</a:t>
            </a:r>
            <a:r>
              <a:rPr lang="en-GB" u="sng" dirty="0" smtClean="0"/>
              <a:t> </a:t>
            </a:r>
            <a:r>
              <a:rPr lang="en-GB" u="sng" dirty="0" err="1" smtClean="0"/>
              <a:t>strategijama</a:t>
            </a:r>
            <a:r>
              <a:rPr lang="en-GB" u="sng" dirty="0" smtClean="0"/>
              <a:t> </a:t>
            </a:r>
            <a:r>
              <a:rPr lang="en-GB" u="sng" dirty="0" err="1" smtClean="0"/>
              <a:t>ponašanja</a:t>
            </a:r>
            <a:r>
              <a:rPr lang="en-GB" u="sng" dirty="0" smtClean="0"/>
              <a:t> </a:t>
            </a:r>
            <a:r>
              <a:rPr lang="en-GB" u="sng" dirty="0" err="1" smtClean="0"/>
              <a:t>afektivne</a:t>
            </a:r>
            <a:r>
              <a:rPr lang="en-GB" u="sng" dirty="0" smtClean="0"/>
              <a:t> </a:t>
            </a:r>
            <a:r>
              <a:rPr lang="en-GB" u="sng" dirty="0" err="1" smtClean="0"/>
              <a:t>vezanosti</a:t>
            </a:r>
            <a:r>
              <a:rPr lang="en-GB" u="sng" dirty="0" smtClean="0"/>
              <a:t>.</a:t>
            </a:r>
          </a:p>
          <a:p>
            <a:r>
              <a:rPr lang="en-GB" dirty="0" err="1" smtClean="0"/>
              <a:t>Prema</a:t>
            </a:r>
            <a:r>
              <a:rPr lang="en-GB" dirty="0" smtClean="0"/>
              <a:t> M. </a:t>
            </a:r>
            <a:r>
              <a:rPr lang="en-GB" dirty="0" err="1" smtClean="0"/>
              <a:t>Ejnsvort</a:t>
            </a:r>
            <a:r>
              <a:rPr lang="en-GB" dirty="0" smtClean="0"/>
              <a:t>, </a:t>
            </a:r>
            <a:r>
              <a:rPr lang="en-GB" dirty="0" err="1" smtClean="0"/>
              <a:t>procena</a:t>
            </a:r>
            <a:r>
              <a:rPr lang="en-GB" dirty="0" smtClean="0"/>
              <a:t> </a:t>
            </a:r>
            <a:r>
              <a:rPr lang="en-GB" dirty="0" err="1" smtClean="0"/>
              <a:t>individualnih</a:t>
            </a:r>
            <a:r>
              <a:rPr lang="en-GB" dirty="0" smtClean="0"/>
              <a:t> </a:t>
            </a:r>
            <a:r>
              <a:rPr lang="en-GB" dirty="0" err="1" smtClean="0"/>
              <a:t>razlika</a:t>
            </a:r>
            <a:r>
              <a:rPr lang="en-GB" dirty="0" smtClean="0"/>
              <a:t> se </a:t>
            </a:r>
            <a:r>
              <a:rPr lang="en-GB" dirty="0" err="1" smtClean="0"/>
              <a:t>zasniva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ponašanju</a:t>
            </a:r>
            <a:r>
              <a:rPr lang="en-GB" dirty="0" smtClean="0"/>
              <a:t> </a:t>
            </a:r>
            <a:r>
              <a:rPr lang="en-GB" dirty="0" err="1" smtClean="0"/>
              <a:t>korišćenja</a:t>
            </a:r>
            <a:r>
              <a:rPr lang="en-GB" dirty="0" smtClean="0"/>
              <a:t> </a:t>
            </a:r>
            <a:r>
              <a:rPr lang="en-GB" dirty="0" err="1" smtClean="0"/>
              <a:t>sigurne</a:t>
            </a:r>
            <a:r>
              <a:rPr lang="en-GB" dirty="0" smtClean="0"/>
              <a:t> </a:t>
            </a:r>
            <a:r>
              <a:rPr lang="en-GB" dirty="0" err="1" smtClean="0"/>
              <a:t>baze</a:t>
            </a:r>
            <a:endParaRPr lang="en-GB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2885</Words>
  <Application>Microsoft Office PowerPoint</Application>
  <PresentationFormat>On-screen Show (4:3)</PresentationFormat>
  <Paragraphs>158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Afektivna vezanost osnov sigurnosti</vt:lpstr>
      <vt:lpstr>Slide 2</vt:lpstr>
      <vt:lpstr>Džon Boulbi (1972)</vt:lpstr>
      <vt:lpstr>Slide 4</vt:lpstr>
      <vt:lpstr>Faza 1: Orijentacija i signali odojčeta bez sposobnosti diskriminacije osoba </vt:lpstr>
      <vt:lpstr> Faza 2: Orijentacija i signali usmereni prema jednoj ili više osoba koje odojče razlikuje </vt:lpstr>
      <vt:lpstr> Faza 3: Održavanje blizine sa figurom vezanosti putem kretanja i signala </vt:lpstr>
      <vt:lpstr>Faza 4: Formiranje ciljem korigovanog partnerstva </vt:lpstr>
      <vt:lpstr>Slide 9</vt:lpstr>
      <vt:lpstr>Slide 10</vt:lpstr>
      <vt:lpstr>Slide 11</vt:lpstr>
      <vt:lpstr>Strana situacija </vt:lpstr>
      <vt:lpstr>Slide 13</vt:lpstr>
      <vt:lpstr>Slide 14</vt:lpstr>
      <vt:lpstr>Slide 15</vt:lpstr>
      <vt:lpstr>Slide 16</vt:lpstr>
      <vt:lpstr>Slide 17</vt:lpstr>
      <vt:lpstr>Slide 18</vt:lpstr>
      <vt:lpstr>Unutrašnji radni model</vt:lpstr>
      <vt:lpstr>Slide 20</vt:lpstr>
      <vt:lpstr>Senzitivnost odraslog i orijentacija na detetove potrebe</vt:lpstr>
      <vt:lpstr>Transgeneracijski prenos</vt:lpstr>
      <vt:lpstr>Vaspitač kao sigurna baza</vt:lpstr>
      <vt:lpstr>Slide 24</vt:lpstr>
      <vt:lpstr>Slide 25</vt:lpstr>
      <vt:lpstr>Šta čini senzitivnost vaspitača:  </vt:lpstr>
      <vt:lpstr>Slide 27</vt:lpstr>
      <vt:lpstr>Slide 28</vt:lpstr>
      <vt:lpstr>Stav prema dolasku u vrtić gotovo uvek, ponekad, kao i bilo koje dete tog uzrasta, ponekad, gotovo uvek </vt:lpstr>
      <vt:lpstr>Ponašanja pri odvajanju i ponovnim susretom sa roditeljem</vt:lpstr>
      <vt:lpstr>Interakcija sa poznatim odraslima</vt:lpstr>
      <vt:lpstr>U kontekstu manje povrede ...</vt:lpstr>
      <vt:lpstr>Recept za nesigurnu bazu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Afektivna vezanost osnov sigurnosti</dc:title>
  <dc:creator>AS</dc:creator>
  <cp:lastModifiedBy>AS</cp:lastModifiedBy>
  <cp:revision>7</cp:revision>
  <dcterms:created xsi:type="dcterms:W3CDTF">2019-11-06T07:04:42Z</dcterms:created>
  <dcterms:modified xsi:type="dcterms:W3CDTF">2021-12-02T08:05:50Z</dcterms:modified>
</cp:coreProperties>
</file>